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306" r:id="rId2"/>
    <p:sldId id="309" r:id="rId3"/>
    <p:sldId id="310" r:id="rId4"/>
    <p:sldId id="311" r:id="rId5"/>
    <p:sldId id="312" r:id="rId6"/>
    <p:sldId id="307" r:id="rId7"/>
    <p:sldId id="313" r:id="rId8"/>
    <p:sldId id="314" r:id="rId9"/>
    <p:sldId id="258" r:id="rId10"/>
    <p:sldId id="297" r:id="rId11"/>
    <p:sldId id="296" r:id="rId12"/>
    <p:sldId id="260" r:id="rId13"/>
    <p:sldId id="261" r:id="rId14"/>
    <p:sldId id="262" r:id="rId15"/>
    <p:sldId id="263" r:id="rId16"/>
    <p:sldId id="264" r:id="rId17"/>
    <p:sldId id="265" r:id="rId18"/>
    <p:sldId id="298" r:id="rId19"/>
    <p:sldId id="299" r:id="rId20"/>
    <p:sldId id="300" r:id="rId21"/>
    <p:sldId id="301" r:id="rId22"/>
    <p:sldId id="271" r:id="rId23"/>
    <p:sldId id="290" r:id="rId24"/>
    <p:sldId id="302" r:id="rId25"/>
    <p:sldId id="303" r:id="rId26"/>
    <p:sldId id="281" r:id="rId27"/>
    <p:sldId id="282" r:id="rId28"/>
    <p:sldId id="283" r:id="rId29"/>
    <p:sldId id="288" r:id="rId30"/>
    <p:sldId id="305" r:id="rId31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novo" initials="L" lastIdx="2" clrIdx="0">
    <p:extLst>
      <p:ext uri="{19B8F6BF-5375-455C-9EA6-DF929625EA0E}">
        <p15:presenceInfo xmlns:p15="http://schemas.microsoft.com/office/powerpoint/2012/main" userId="Lenov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4-09-22T21:31:21.280" idx="1">
    <p:pos x="10" y="10"/>
    <p:text>Obowiązkowe wskazanie w LSR grup defaworyzowanych, które uzyskają wsparcie w ramach LSR wraz z opisem stosowanego podejścia</p:text>
    <p:extLst>
      <p:ext uri="{C676402C-5697-4E1C-873F-D02D1690AC5C}">
        <p15:threadingInfo xmlns:p15="http://schemas.microsoft.com/office/powerpoint/2012/main" timeZoneBias="-12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4-09-22T21:34:32.349" idx="2">
    <p:pos x="10" y="10"/>
    <p:text>Operacje z zakresu małego przetwórstwa, tworzenie sieci w zakresie utworzenia krótkich łańcuchów dostaw i rynków lokalnych oraz działań promocyjnych i marketingowych</p:text>
    <p:extLst>
      <p:ext uri="{C676402C-5697-4E1C-873F-D02D1690AC5C}">
        <p15:threadingInfo xmlns:p15="http://schemas.microsoft.com/office/powerpoint/2012/main" timeZoneBias="-12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2015-02-09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27921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2015-02-09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57334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2015-02-09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951312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2015-02-09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028750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2015-02-09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518977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2015-02-09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685701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2015-02-09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642229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2015-02-09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40227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2015-02-09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33510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2015-02-09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39311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2015-02-09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46120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2015-02-09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783848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2015-02-09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62316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2015-02-09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01621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2015-02-09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61804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2015-02-09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41153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17FA3B-C404-4317-B0BC-953931111309}" type="datetimeFigureOut">
              <a:rPr lang="pl-PL" smtClean="0"/>
              <a:t>2015-02-09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96022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2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Symbol zastępczy obrazu 6"/>
          <p:cNvPicPr>
            <a:picLocks noGrp="1" noChangeAspect="1"/>
          </p:cNvPicPr>
          <p:nvPr>
            <p:ph type="pic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282894"/>
            <a:ext cx="4176464" cy="3411367"/>
          </a:xfrm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22079" y="4576900"/>
            <a:ext cx="6347714" cy="1440160"/>
          </a:xfrm>
        </p:spPr>
        <p:txBody>
          <a:bodyPr>
            <a:noAutofit/>
          </a:bodyPr>
          <a:lstStyle/>
          <a:p>
            <a:r>
              <a:rPr lang="pl-PL" sz="3200" b="1" dirty="0" smtClean="0"/>
              <a:t>GNIEZNO, KLESZCZEWO, KŁECKO, ŁUBOWO, </a:t>
            </a:r>
            <a:br>
              <a:rPr lang="pl-PL" sz="3200" b="1" dirty="0" smtClean="0"/>
            </a:br>
            <a:r>
              <a:rPr lang="pl-PL" sz="3200" b="1" dirty="0" smtClean="0"/>
              <a:t>POBIEDZISKA I SWARZĘDZ</a:t>
            </a:r>
            <a:endParaRPr lang="pl-PL" sz="3200" b="1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26539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55576" y="332656"/>
            <a:ext cx="6347715" cy="5400600"/>
          </a:xfrm>
        </p:spPr>
        <p:txBody>
          <a:bodyPr>
            <a:normAutofit fontScale="90000"/>
          </a:bodyPr>
          <a:lstStyle/>
          <a:p>
            <a:pPr algn="ctr"/>
            <a:r>
              <a:rPr lang="pl-PL" b="1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pl-PL" b="1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pl-PL" sz="3600" b="1" dirty="0" smtClean="0">
                <a:solidFill>
                  <a:schemeClr val="accent2">
                    <a:lumMod val="50000"/>
                  </a:schemeClr>
                </a:solidFill>
              </a:rPr>
              <a:t>Do realizacji celów przekrojowych w zakresie ochrony środowiska i klimatu przyczynią się inwestycje </a:t>
            </a:r>
            <a:br>
              <a:rPr lang="pl-PL" sz="3600" b="1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pl-PL" sz="3600" b="1" dirty="0" smtClean="0">
                <a:solidFill>
                  <a:schemeClr val="accent2">
                    <a:lumMod val="50000"/>
                  </a:schemeClr>
                </a:solidFill>
              </a:rPr>
              <a:t>w rozwój ogólnodostępnej</a:t>
            </a:r>
            <a:br>
              <a:rPr lang="pl-PL" sz="3600" b="1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pl-PL" sz="3600" b="1" dirty="0" smtClean="0">
                <a:solidFill>
                  <a:schemeClr val="accent2">
                    <a:lumMod val="50000"/>
                  </a:schemeClr>
                </a:solidFill>
              </a:rPr>
              <a:t> i niekomercyjnej infrastruktury turystycznej, rekreacyjnej, kulturalnej, zachowanie dziedzictwa lokalnego</a:t>
            </a:r>
            <a:endParaRPr lang="pl-PL" sz="3600" b="1" u="sng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5040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09598" y="260648"/>
            <a:ext cx="6347715" cy="3528391"/>
          </a:xfrm>
        </p:spPr>
        <p:txBody>
          <a:bodyPr>
            <a:normAutofit/>
          </a:bodyPr>
          <a:lstStyle/>
          <a:p>
            <a:r>
              <a:rPr lang="pl-PL" b="1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pl-PL" b="1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pl-PL" b="1" dirty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pl-PL" b="1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pl-PL" b="1" dirty="0" smtClean="0">
                <a:solidFill>
                  <a:schemeClr val="accent2">
                    <a:lumMod val="50000"/>
                  </a:schemeClr>
                </a:solidFill>
              </a:rPr>
              <a:t>W ramach Leadera wspierane będą operacje mające na celu:</a:t>
            </a:r>
            <a:endParaRPr lang="pl-PL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0822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266657" cy="3899520"/>
          </a:xfrm>
        </p:spPr>
        <p:txBody>
          <a:bodyPr>
            <a:normAutofit fontScale="90000"/>
          </a:bodyPr>
          <a:lstStyle/>
          <a:p>
            <a:r>
              <a:rPr lang="pl-PL" b="1" dirty="0">
                <a:solidFill>
                  <a:schemeClr val="accent2">
                    <a:lumMod val="50000"/>
                  </a:schemeClr>
                </a:solidFill>
              </a:rPr>
              <a:t>1) Wzmocnienie kapitału społecznego, w tym </a:t>
            </a:r>
            <a:br>
              <a:rPr lang="pl-PL" b="1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pl-PL" b="1" dirty="0">
                <a:solidFill>
                  <a:schemeClr val="accent2">
                    <a:lumMod val="50000"/>
                  </a:schemeClr>
                </a:solidFill>
              </a:rPr>
              <a:t>z wykorzystaniem rozwiązań innowacyjnych </a:t>
            </a:r>
            <a:br>
              <a:rPr lang="pl-PL" b="1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pl-PL" b="1" dirty="0">
                <a:solidFill>
                  <a:schemeClr val="accent2">
                    <a:lumMod val="50000"/>
                  </a:schemeClr>
                </a:solidFill>
              </a:rPr>
              <a:t>i wspieranie partycypacji społeczności lokalnej </a:t>
            </a:r>
            <a:r>
              <a:rPr lang="pl-PL" b="1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pl-PL" b="1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pl-PL" b="1" dirty="0" smtClean="0">
                <a:solidFill>
                  <a:schemeClr val="accent2">
                    <a:lumMod val="50000"/>
                  </a:schemeClr>
                </a:solidFill>
              </a:rPr>
              <a:t>w </a:t>
            </a:r>
            <a:r>
              <a:rPr lang="pl-PL" b="1" dirty="0">
                <a:solidFill>
                  <a:schemeClr val="accent2">
                    <a:lumMod val="50000"/>
                  </a:schemeClr>
                </a:solidFill>
              </a:rPr>
              <a:t>realizacji LSR;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39154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09598" y="609600"/>
            <a:ext cx="6698705" cy="4979640"/>
          </a:xfrm>
        </p:spPr>
        <p:txBody>
          <a:bodyPr>
            <a:normAutofit/>
          </a:bodyPr>
          <a:lstStyle/>
          <a:p>
            <a:r>
              <a:rPr lang="pl-PL" b="1" strike="sngStrike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pl-PL" b="1" strike="sngStrike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pl-PL" b="1" dirty="0" smtClean="0">
                <a:solidFill>
                  <a:schemeClr val="accent2">
                    <a:lumMod val="50000"/>
                  </a:schemeClr>
                </a:solidFill>
              </a:rPr>
              <a:t>Zakładanie działalności gospodarczej i rozwój przedsiębiorczości</a:t>
            </a:r>
            <a:br>
              <a:rPr lang="pl-PL" b="1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pl-PL" sz="1800" b="1" dirty="0" smtClean="0">
                <a:solidFill>
                  <a:schemeClr val="accent2">
                    <a:lumMod val="50000"/>
                  </a:schemeClr>
                </a:solidFill>
              </a:rPr>
              <a:t>(wykluczone świadczenie usług rolniczych, przetwórstwo ryb, mięczaków i skorupiaków, działalność przekraczająca swoją skalą LSR – górnictwo, transport kolejowy, itp.)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29704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09598" y="609600"/>
            <a:ext cx="6770713" cy="5555704"/>
          </a:xfrm>
        </p:spPr>
        <p:txBody>
          <a:bodyPr>
            <a:normAutofit/>
          </a:bodyPr>
          <a:lstStyle/>
          <a:p>
            <a:r>
              <a:rPr lang="pl-PL" b="1" dirty="0" smtClean="0">
                <a:solidFill>
                  <a:schemeClr val="accent2">
                    <a:lumMod val="50000"/>
                  </a:schemeClr>
                </a:solidFill>
              </a:rPr>
              <a:t>3) Dywersyfikację źródeł dochodu, w tym tworzenie </a:t>
            </a:r>
            <a:br>
              <a:rPr lang="pl-PL" b="1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pl-PL" b="1" dirty="0" smtClean="0">
                <a:solidFill>
                  <a:schemeClr val="accent2">
                    <a:lumMod val="50000"/>
                  </a:schemeClr>
                </a:solidFill>
              </a:rPr>
              <a:t>i rozwój inkubatorów przetwórstwa lokalnego tj. infrastruktury służącej przetwarzaniu produktów rolnych w celu udostępniania jej lokalnym producentom</a:t>
            </a:r>
            <a:endParaRPr lang="pl-PL" b="1" strike="sngStrike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1805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09598" y="609600"/>
            <a:ext cx="6410673" cy="5195664"/>
          </a:xfrm>
        </p:spPr>
        <p:txBody>
          <a:bodyPr>
            <a:normAutofit fontScale="90000"/>
          </a:bodyPr>
          <a:lstStyle/>
          <a:p>
            <a:r>
              <a:rPr lang="pl-PL" b="1" dirty="0" smtClean="0">
                <a:solidFill>
                  <a:schemeClr val="accent2">
                    <a:lumMod val="50000"/>
                  </a:schemeClr>
                </a:solidFill>
              </a:rPr>
              <a:t>4) Podnoszenie kompetencji osób z obszaru LSR w powiązaniu z zakładaniem działalności gospodarczej, rozwojem przedsiębiorczości lub dywersyfikacją źródeł dochodów, w szczególności rolników i osób długotrwale pozostających bez pracy, </a:t>
            </a:r>
            <a:endParaRPr lang="pl-PL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7568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5411688"/>
          </a:xfrm>
        </p:spPr>
        <p:txBody>
          <a:bodyPr>
            <a:normAutofit fontScale="90000"/>
          </a:bodyPr>
          <a:lstStyle/>
          <a:p>
            <a:r>
              <a:rPr lang="pl-PL" b="1" dirty="0" smtClean="0">
                <a:solidFill>
                  <a:schemeClr val="accent2">
                    <a:lumMod val="50000"/>
                  </a:schemeClr>
                </a:solidFill>
              </a:rPr>
              <a:t>5) Podnoszenie wiedzy społeczności lokalnej w zakresie ochrony środowiska, zmian klimatycznych a także innowacji </a:t>
            </a:r>
            <a:br>
              <a:rPr lang="pl-PL" b="1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pl-PL" b="1" dirty="0" smtClean="0">
                <a:solidFill>
                  <a:schemeClr val="accent2">
                    <a:lumMod val="50000"/>
                  </a:schemeClr>
                </a:solidFill>
              </a:rPr>
              <a:t>6) Rozwój produktów lokalnych,</a:t>
            </a:r>
            <a:br>
              <a:rPr lang="pl-PL" b="1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pl-PL" b="1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pl-PL" b="1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pl-PL" b="1" dirty="0" smtClean="0">
                <a:solidFill>
                  <a:schemeClr val="accent2">
                    <a:lumMod val="50000"/>
                  </a:schemeClr>
                </a:solidFill>
              </a:rPr>
              <a:t>7) Rozwój rynków zbytu, </a:t>
            </a:r>
            <a:br>
              <a:rPr lang="pl-PL" b="1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pl-PL" b="1" dirty="0" smtClean="0">
                <a:solidFill>
                  <a:schemeClr val="accent2">
                    <a:lumMod val="50000"/>
                  </a:schemeClr>
                </a:solidFill>
              </a:rPr>
              <a:t>z wyłączeniem targowisk,</a:t>
            </a:r>
            <a:br>
              <a:rPr lang="pl-PL" b="1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pl-PL" b="1" dirty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pl-PL" b="1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pl-PL" b="1" dirty="0">
                <a:solidFill>
                  <a:schemeClr val="accent2">
                    <a:lumMod val="50000"/>
                  </a:schemeClr>
                </a:solidFill>
              </a:rPr>
              <a:t>8</a:t>
            </a:r>
            <a:r>
              <a:rPr lang="pl-PL" b="1" dirty="0" smtClean="0">
                <a:solidFill>
                  <a:schemeClr val="accent2">
                    <a:lumMod val="50000"/>
                  </a:schemeClr>
                </a:solidFill>
              </a:rPr>
              <a:t>) zachowanie dziedzictwa lokalnego, </a:t>
            </a:r>
            <a:endParaRPr lang="pl-PL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8114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09598" y="609600"/>
            <a:ext cx="6842721" cy="5627712"/>
          </a:xfrm>
        </p:spPr>
        <p:txBody>
          <a:bodyPr>
            <a:normAutofit/>
          </a:bodyPr>
          <a:lstStyle/>
          <a:p>
            <a:r>
              <a:rPr lang="pl-PL" b="1" dirty="0">
                <a:solidFill>
                  <a:schemeClr val="accent2">
                    <a:lumMod val="50000"/>
                  </a:schemeClr>
                </a:solidFill>
              </a:rPr>
              <a:t>9</a:t>
            </a:r>
            <a:r>
              <a:rPr lang="pl-PL" b="1" dirty="0" smtClean="0">
                <a:solidFill>
                  <a:schemeClr val="accent2">
                    <a:lumMod val="50000"/>
                  </a:schemeClr>
                </a:solidFill>
              </a:rPr>
              <a:t>) Rozwój ogólnodostępnej</a:t>
            </a:r>
            <a:br>
              <a:rPr lang="pl-PL" b="1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pl-PL" b="1" dirty="0" smtClean="0">
                <a:solidFill>
                  <a:schemeClr val="accent2">
                    <a:lumMod val="50000"/>
                  </a:schemeClr>
                </a:solidFill>
              </a:rPr>
              <a:t> i niekomercyjnej infrastruktury turystycznej, rekreacyjnej lub kulturalnej</a:t>
            </a:r>
            <a:br>
              <a:rPr lang="pl-PL" b="1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pl-PL" b="1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pl-PL" b="1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pl-PL" b="1" dirty="0" smtClean="0">
                <a:solidFill>
                  <a:schemeClr val="accent2">
                    <a:lumMod val="50000"/>
                  </a:schemeClr>
                </a:solidFill>
              </a:rPr>
              <a:t>	</a:t>
            </a:r>
            <a:endParaRPr lang="pl-PL" b="1" strike="sngStrike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3720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09598" y="609600"/>
            <a:ext cx="6842721" cy="5627712"/>
          </a:xfrm>
        </p:spPr>
        <p:txBody>
          <a:bodyPr>
            <a:normAutofit/>
          </a:bodyPr>
          <a:lstStyle/>
          <a:p>
            <a:r>
              <a:rPr lang="pl-PL" b="1" dirty="0" smtClean="0">
                <a:solidFill>
                  <a:schemeClr val="accent2">
                    <a:lumMod val="50000"/>
                  </a:schemeClr>
                </a:solidFill>
              </a:rPr>
              <a:t>10) Rozwój infrastruktury drogowej gwarantującej spójność terytorialną w zakresie włączenia społecznego</a:t>
            </a:r>
            <a:endParaRPr lang="pl-PL" b="1" strike="sngStrike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4136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09598" y="609600"/>
            <a:ext cx="6842721" cy="5627712"/>
          </a:xfrm>
        </p:spPr>
        <p:txBody>
          <a:bodyPr>
            <a:normAutofit/>
          </a:bodyPr>
          <a:lstStyle/>
          <a:p>
            <a:r>
              <a:rPr lang="pl-PL" b="1" dirty="0" smtClean="0">
                <a:solidFill>
                  <a:schemeClr val="accent2">
                    <a:lumMod val="50000"/>
                  </a:schemeClr>
                </a:solidFill>
              </a:rPr>
              <a:t>Wspierane mają być operacje z zakresu małego przetwórstwa oraz tworzenie sieci w zakresie utworzenia krótkich łańcuchów dostaw i rynków lokalnych oraz działań promocyjnych i marketingowych</a:t>
            </a:r>
            <a:endParaRPr lang="pl-PL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2124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811288"/>
          </a:xfrm>
        </p:spPr>
        <p:txBody>
          <a:bodyPr/>
          <a:lstStyle/>
          <a:p>
            <a:r>
              <a:rPr lang="pl-PL" dirty="0" smtClean="0"/>
              <a:t>Historia podejścia Leader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09600" y="2132856"/>
            <a:ext cx="6347714" cy="3908506"/>
          </a:xfrm>
        </p:spPr>
        <p:txBody>
          <a:bodyPr/>
          <a:lstStyle/>
          <a:p>
            <a:r>
              <a:rPr lang="pl-PL" sz="2800" b="1" dirty="0"/>
              <a:t>Ponad połowa ludności UE mieszka na obszarach wiejskich, które zajmują 90% terytorium </a:t>
            </a:r>
            <a:r>
              <a:rPr lang="pl-PL" sz="2800" b="1" dirty="0" smtClean="0"/>
              <a:t>Unii. </a:t>
            </a:r>
          </a:p>
          <a:p>
            <a:r>
              <a:rPr lang="pl-PL" sz="2800" b="1" dirty="0" smtClean="0"/>
              <a:t>Leader </a:t>
            </a:r>
            <a:r>
              <a:rPr lang="pl-PL" sz="2800" b="1" dirty="0"/>
              <a:t>jest innowacyjnym podejściem w ramach unijnej polityki rozwoju obszarów wiejskich.</a:t>
            </a:r>
            <a:endParaRPr lang="pl-PL" sz="2800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45839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09598" y="609600"/>
            <a:ext cx="6842721" cy="5627712"/>
          </a:xfrm>
        </p:spPr>
        <p:txBody>
          <a:bodyPr>
            <a:normAutofit/>
          </a:bodyPr>
          <a:lstStyle/>
          <a:p>
            <a:r>
              <a:rPr lang="pl-PL" b="1" dirty="0" smtClean="0">
                <a:solidFill>
                  <a:schemeClr val="accent2">
                    <a:lumMod val="50000"/>
                  </a:schemeClr>
                </a:solidFill>
              </a:rPr>
              <a:t>Realizowane mają być operacje w zakresie szeroko pojętej przedsiębiorczości, w tym aktywizowanie bezrobotnych, grup defaworyzowanych, współpraca z przedsiębiorcami w celu identyfikowania potencjalnych możliwości zatrudnienia, sieciowanie. </a:t>
            </a:r>
            <a:endParaRPr lang="pl-PL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6171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09598" y="609600"/>
            <a:ext cx="6842721" cy="5627712"/>
          </a:xfrm>
        </p:spPr>
        <p:txBody>
          <a:bodyPr>
            <a:normAutofit/>
          </a:bodyPr>
          <a:lstStyle/>
          <a:p>
            <a:r>
              <a:rPr lang="pl-PL" b="1" dirty="0" smtClean="0">
                <a:solidFill>
                  <a:schemeClr val="accent2">
                    <a:lumMod val="50000"/>
                  </a:schemeClr>
                </a:solidFill>
              </a:rPr>
              <a:t>Realizowane mają być operacje w zakresie wykorzystania technologii informacyjnych w rozwoju pozarolniczych miejsc pracy czy udostępniania zasobów kulturowych, przyrodniczych i turystycznych obszarów wiejskich. </a:t>
            </a:r>
            <a:endParaRPr lang="pl-PL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9882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6347715" cy="1944216"/>
          </a:xfrm>
        </p:spPr>
        <p:txBody>
          <a:bodyPr>
            <a:normAutofit/>
          </a:bodyPr>
          <a:lstStyle/>
          <a:p>
            <a:r>
              <a:rPr lang="pl-PL" dirty="0" smtClean="0"/>
              <a:t>Wdrażanie lokalnych strategii rozwoju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23528" y="2708920"/>
            <a:ext cx="6347715" cy="2016224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pl-PL" sz="3200" b="1" dirty="0" smtClean="0">
                <a:solidFill>
                  <a:schemeClr val="accent2">
                    <a:lumMod val="50000"/>
                  </a:schemeClr>
                </a:solidFill>
              </a:rPr>
              <a:t>Wsparciu podlegają operacje zgodne </a:t>
            </a:r>
            <a:br>
              <a:rPr lang="pl-PL" sz="3200" b="1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pl-PL" sz="3200" b="1" dirty="0" smtClean="0">
                <a:solidFill>
                  <a:schemeClr val="accent2">
                    <a:lumMod val="50000"/>
                  </a:schemeClr>
                </a:solidFill>
              </a:rPr>
              <a:t>z calami szczegółowymi Działania oraz </a:t>
            </a:r>
            <a:r>
              <a:rPr lang="pl-PL" sz="3200" b="1" u="sng" dirty="0" smtClean="0">
                <a:solidFill>
                  <a:schemeClr val="accent2">
                    <a:lumMod val="50000"/>
                  </a:schemeClr>
                </a:solidFill>
              </a:rPr>
              <a:t>celami określonymi w LSR</a:t>
            </a:r>
          </a:p>
          <a:p>
            <a:r>
              <a:rPr lang="pl-PL" sz="24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83146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23528" y="548680"/>
            <a:ext cx="6912768" cy="5976664"/>
          </a:xfrm>
        </p:spPr>
        <p:txBody>
          <a:bodyPr>
            <a:normAutofit/>
          </a:bodyPr>
          <a:lstStyle/>
          <a:p>
            <a:r>
              <a:rPr lang="pl-PL" sz="3200" b="1" dirty="0" smtClean="0">
                <a:solidFill>
                  <a:schemeClr val="accent2">
                    <a:lumMod val="50000"/>
                  </a:schemeClr>
                </a:solidFill>
              </a:rPr>
              <a:t>Rodzaj wsparcia – refundacja lub płatność zryczałtowana w zależności od rodzaju operacji. W przypadku operacji polegającej na rozpoczęciu działalności gospodarczej pomoc ma formę płatności zryczałtowanej (premii). </a:t>
            </a:r>
            <a:endParaRPr lang="pl-PL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Tytuł 3"/>
          <p:cNvSpPr>
            <a:spLocks noGrp="1"/>
          </p:cNvSpPr>
          <p:nvPr>
            <p:ph type="title"/>
          </p:nvPr>
        </p:nvSpPr>
        <p:spPr>
          <a:xfrm>
            <a:off x="609598" y="332656"/>
            <a:ext cx="6842722" cy="72008"/>
          </a:xfrm>
        </p:spPr>
        <p:txBody>
          <a:bodyPr>
            <a:normAutofit fontScale="90000"/>
          </a:bodyPr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74574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Beneficjenci</a:t>
            </a:r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idx="1"/>
          </p:nvPr>
        </p:nvSpPr>
        <p:spPr>
          <a:xfrm>
            <a:off x="609599" y="1412776"/>
            <a:ext cx="6347714" cy="4628587"/>
          </a:xfrm>
        </p:spPr>
        <p:txBody>
          <a:bodyPr>
            <a:normAutofit/>
          </a:bodyPr>
          <a:lstStyle/>
          <a:p>
            <a:r>
              <a:rPr lang="pl-PL" sz="2200" b="1" dirty="0" smtClean="0">
                <a:solidFill>
                  <a:schemeClr val="accent1">
                    <a:lumMod val="50000"/>
                  </a:schemeClr>
                </a:solidFill>
              </a:rPr>
              <a:t>Osoby fizyczne</a:t>
            </a:r>
          </a:p>
          <a:p>
            <a:endParaRPr lang="pl-PL" sz="2200" b="1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pl-PL" sz="2200" b="1" dirty="0" smtClean="0">
                <a:solidFill>
                  <a:schemeClr val="accent1">
                    <a:lumMod val="50000"/>
                  </a:schemeClr>
                </a:solidFill>
              </a:rPr>
              <a:t>Osoby prawne, w tym m.in. kółka rolnicze, JST </a:t>
            </a:r>
            <a:br>
              <a:rPr lang="pl-PL" sz="2200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pl-PL" sz="2200" b="1" dirty="0" smtClean="0">
                <a:solidFill>
                  <a:schemeClr val="accent1">
                    <a:lumMod val="50000"/>
                  </a:schemeClr>
                </a:solidFill>
              </a:rPr>
              <a:t>z wyłączeniem województw, ich związki bądź jednostki organizacyjne, organizacje pozarządowe, spółdzielnie, kościoły, związki wyznaniowe</a:t>
            </a:r>
          </a:p>
          <a:p>
            <a:endParaRPr lang="pl-PL" sz="2200" b="1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pl-PL" sz="2200" b="1" dirty="0" smtClean="0">
                <a:solidFill>
                  <a:schemeClr val="accent1">
                    <a:lumMod val="50000"/>
                  </a:schemeClr>
                </a:solidFill>
              </a:rPr>
              <a:t>Jednostki organizacyjne nieposiadające osobowości prawnej, którym ustawy przyznają zdolność prawną.</a:t>
            </a:r>
          </a:p>
          <a:p>
            <a:endParaRPr lang="pl-PL" sz="2200" b="1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961099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Beneficjenci</a:t>
            </a:r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idx="1"/>
          </p:nvPr>
        </p:nvSpPr>
        <p:spPr>
          <a:xfrm>
            <a:off x="609599" y="1412776"/>
            <a:ext cx="6347714" cy="4628587"/>
          </a:xfrm>
        </p:spPr>
        <p:txBody>
          <a:bodyPr>
            <a:normAutofit fontScale="92500"/>
          </a:bodyPr>
          <a:lstStyle/>
          <a:p>
            <a:r>
              <a:rPr lang="pl-PL" sz="2200" b="1" dirty="0" smtClean="0">
                <a:solidFill>
                  <a:schemeClr val="accent1">
                    <a:lumMod val="50000"/>
                  </a:schemeClr>
                </a:solidFill>
              </a:rPr>
              <a:t>W przypadku operacji mających na celu rozpoczęcie lub rozwój działalności pozarolniczej pomoc może być przyznana:</a:t>
            </a:r>
          </a:p>
          <a:p>
            <a:pPr marL="457200" indent="-457200">
              <a:buAutoNum type="alphaLcParenR"/>
            </a:pPr>
            <a:r>
              <a:rPr lang="pl-PL" sz="2200" b="1" dirty="0" smtClean="0">
                <a:solidFill>
                  <a:schemeClr val="accent1">
                    <a:lumMod val="50000"/>
                  </a:schemeClr>
                </a:solidFill>
              </a:rPr>
              <a:t>Osobom fizycznym ubezpieczonym na podstawie przepisów o ubezpieczeniu społecznym rolników w niepełnym zakresie, którzy obok rolniczej prowadzą działalność pozarolniczą.</a:t>
            </a:r>
          </a:p>
          <a:p>
            <a:pPr marL="0" indent="0">
              <a:buNone/>
            </a:pPr>
            <a:r>
              <a:rPr lang="pl-PL" sz="2200" b="1" dirty="0" smtClean="0">
                <a:solidFill>
                  <a:schemeClr val="accent1">
                    <a:lumMod val="50000"/>
                  </a:schemeClr>
                </a:solidFill>
              </a:rPr>
              <a:t>b) Osobom prowadzącym działalność gospodarczą,</a:t>
            </a:r>
          </a:p>
          <a:p>
            <a:pPr marL="0" indent="0">
              <a:buNone/>
            </a:pPr>
            <a:r>
              <a:rPr lang="pl-PL" sz="2200" b="1" dirty="0" smtClean="0">
                <a:solidFill>
                  <a:schemeClr val="accent1">
                    <a:lumMod val="50000"/>
                  </a:schemeClr>
                </a:solidFill>
              </a:rPr>
              <a:t>c) Osobom nieubezpieczonym na podstawie</a:t>
            </a:r>
            <a:r>
              <a:rPr lang="pl-PL" sz="22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pl-PL" sz="2200" b="1" dirty="0" smtClean="0">
                <a:solidFill>
                  <a:schemeClr val="accent1">
                    <a:lumMod val="50000"/>
                  </a:schemeClr>
                </a:solidFill>
              </a:rPr>
              <a:t>przepisów </a:t>
            </a:r>
            <a:r>
              <a:rPr lang="pl-PL" sz="2200" b="1" dirty="0">
                <a:solidFill>
                  <a:schemeClr val="accent1">
                    <a:lumMod val="50000"/>
                  </a:schemeClr>
                </a:solidFill>
              </a:rPr>
              <a:t>o ubezpieczeniu społecznym </a:t>
            </a:r>
            <a:r>
              <a:rPr lang="pl-PL" sz="2200" b="1" dirty="0" smtClean="0">
                <a:solidFill>
                  <a:schemeClr val="accent1">
                    <a:lumMod val="50000"/>
                  </a:schemeClr>
                </a:solidFill>
              </a:rPr>
              <a:t>rolników deklarującym podjęcie działalności pozarolniczej</a:t>
            </a: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3148162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Kryteria wyboru</a:t>
            </a:r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idx="1"/>
          </p:nvPr>
        </p:nvSpPr>
        <p:spPr>
          <a:xfrm>
            <a:off x="609599" y="1484784"/>
            <a:ext cx="6347714" cy="4896544"/>
          </a:xfrm>
        </p:spPr>
        <p:txBody>
          <a:bodyPr>
            <a:normAutofit/>
          </a:bodyPr>
          <a:lstStyle/>
          <a:p>
            <a:r>
              <a:rPr lang="pl-PL" dirty="0" smtClean="0">
                <a:solidFill>
                  <a:schemeClr val="accent2">
                    <a:lumMod val="50000"/>
                  </a:schemeClr>
                </a:solidFill>
              </a:rPr>
              <a:t>Zostaną określone przez LGD w LSR. </a:t>
            </a:r>
          </a:p>
          <a:p>
            <a:endParaRPr lang="pl-PL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pl-PL" dirty="0" smtClean="0">
                <a:solidFill>
                  <a:schemeClr val="accent2">
                    <a:lumMod val="50000"/>
                  </a:schemeClr>
                </a:solidFill>
              </a:rPr>
              <a:t>Premiowane będą operacje spełniające jedno lub kilka kryteriów: innowacyjne, przewidujące zastosowanie rozwiązań sprzyjających ochronie środowiska, generujące nowe miejsca pracy, realizowane przez podmioty zakładające działalność, której podstawę będą stanowiły lokalne produkty rolne, ukierunkowane na zaspokojenie potrzeb grup defaworyzowanych, określonych w LSR. </a:t>
            </a:r>
          </a:p>
          <a:p>
            <a:r>
              <a:rPr lang="pl-PL" dirty="0" smtClean="0">
                <a:solidFill>
                  <a:schemeClr val="accent2">
                    <a:lumMod val="50000"/>
                  </a:schemeClr>
                </a:solidFill>
              </a:rPr>
              <a:t>W przypadku operacji z zakresu infrastruktury turystycznej, rekreacyjnej, kulturalnej lub drogowej, LGD powinna wprowadzić preferencje dla operacji realizowanych w miejscowościach zamieszkałych przez mniej niż 5 tys. mieszkańców</a:t>
            </a:r>
          </a:p>
        </p:txBody>
      </p:sp>
    </p:spTree>
    <p:extLst>
      <p:ext uri="{BB962C8B-B14F-4D97-AF65-F5344CB8AC3E}">
        <p14:creationId xmlns:p14="http://schemas.microsoft.com/office/powerpoint/2010/main" val="781016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Limity i wysokość wsparcia</a:t>
            </a:r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idx="1"/>
          </p:nvPr>
        </p:nvSpPr>
        <p:spPr>
          <a:xfrm>
            <a:off x="609599" y="1484784"/>
            <a:ext cx="6347714" cy="4896544"/>
          </a:xfrm>
        </p:spPr>
        <p:txBody>
          <a:bodyPr>
            <a:normAutofit/>
          </a:bodyPr>
          <a:lstStyle/>
          <a:p>
            <a:r>
              <a:rPr lang="pl-PL" dirty="0" smtClean="0"/>
              <a:t>Maksymalna kwota pomocy dla danego rodzaju operacji będzie ustalona przez LGD</a:t>
            </a:r>
          </a:p>
          <a:p>
            <a:r>
              <a:rPr lang="pl-PL" dirty="0" smtClean="0"/>
              <a:t>Limit dla beneficjentów innych niż jednostki sektora finansów publicznych – 300.000 (za wyjątkiem tworzenia inkubatora przetwórstwa)</a:t>
            </a:r>
          </a:p>
          <a:p>
            <a:r>
              <a:rPr lang="pl-PL" dirty="0" err="1" smtClean="0"/>
              <a:t>Grantobiorcy</a:t>
            </a:r>
            <a:r>
              <a:rPr lang="pl-PL" dirty="0" smtClean="0"/>
              <a:t> – 100.000. W przypadku JST – nie więcej niż 20% danego projektu grantowego.</a:t>
            </a:r>
          </a:p>
          <a:p>
            <a:r>
              <a:rPr lang="pl-PL" dirty="0" smtClean="0"/>
              <a:t>Limit na operacje – 300.000 z wyłączeniem operacji na rozpoczęcie działalności gospodarczej, tworzenia inkubatorów i operacji JST</a:t>
            </a:r>
          </a:p>
          <a:p>
            <a:r>
              <a:rPr lang="pl-PL" dirty="0" smtClean="0"/>
              <a:t>Limit pomocy na utworzenie inkubatora przetwórstwa lokalnego – 500.000 </a:t>
            </a:r>
          </a:p>
          <a:p>
            <a:r>
              <a:rPr lang="pl-PL" dirty="0" smtClean="0"/>
              <a:t>Limit na operację z zakresu rozpoczęcia działalności gospodarczej – 100.000</a:t>
            </a:r>
          </a:p>
        </p:txBody>
      </p:sp>
    </p:spTree>
    <p:extLst>
      <p:ext uri="{BB962C8B-B14F-4D97-AF65-F5344CB8AC3E}">
        <p14:creationId xmlns:p14="http://schemas.microsoft.com/office/powerpoint/2010/main" val="3696862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Limity i wysokość wsparcia</a:t>
            </a:r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idx="1"/>
          </p:nvPr>
        </p:nvSpPr>
        <p:spPr>
          <a:xfrm>
            <a:off x="609599" y="1484784"/>
            <a:ext cx="6347714" cy="4896544"/>
          </a:xfrm>
        </p:spPr>
        <p:txBody>
          <a:bodyPr>
            <a:normAutofit/>
          </a:bodyPr>
          <a:lstStyle/>
          <a:p>
            <a:r>
              <a:rPr lang="pl-PL" dirty="0" smtClean="0"/>
              <a:t>Limit na operację własną – 50.000</a:t>
            </a:r>
          </a:p>
          <a:p>
            <a:r>
              <a:rPr lang="pl-PL" dirty="0" smtClean="0"/>
              <a:t>Całkowita wartość operacji poza grantem – min. 50.000</a:t>
            </a:r>
          </a:p>
          <a:p>
            <a:r>
              <a:rPr lang="pl-PL" dirty="0" smtClean="0"/>
              <a:t>Całkowita wartość grantu – max. 50.000</a:t>
            </a:r>
          </a:p>
          <a:p>
            <a:r>
              <a:rPr lang="pl-PL" dirty="0" smtClean="0"/>
              <a:t>Intensywność pomocy – do 100% kosztów kwalifikowalnych operacji, w zależności od kategorii beneficjenta, rodzaju operacji oraz LSR.</a:t>
            </a:r>
          </a:p>
          <a:p>
            <a:r>
              <a:rPr lang="pl-PL" dirty="0" smtClean="0"/>
              <a:t>W przypadku JST poziom pomocy finansowej z EFROW wynosi maksymalnie 63,63 kosztów kwalifikowalnych</a:t>
            </a:r>
          </a:p>
        </p:txBody>
      </p:sp>
    </p:spTree>
    <p:extLst>
      <p:ext uri="{BB962C8B-B14F-4D97-AF65-F5344CB8AC3E}">
        <p14:creationId xmlns:p14="http://schemas.microsoft.com/office/powerpoint/2010/main" val="1705673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467544" y="404664"/>
            <a:ext cx="6347713" cy="1320800"/>
          </a:xfrm>
        </p:spPr>
        <p:txBody>
          <a:bodyPr/>
          <a:lstStyle/>
          <a:p>
            <a:r>
              <a:rPr lang="pl-PL" dirty="0" smtClean="0"/>
              <a:t>Istotne</a:t>
            </a:r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idx="1"/>
          </p:nvPr>
        </p:nvSpPr>
        <p:spPr>
          <a:xfrm>
            <a:off x="611560" y="1484784"/>
            <a:ext cx="6347714" cy="4176464"/>
          </a:xfrm>
        </p:spPr>
        <p:txBody>
          <a:bodyPr>
            <a:normAutofit lnSpcReduction="10000"/>
          </a:bodyPr>
          <a:lstStyle/>
          <a:p>
            <a:endParaRPr lang="pl-PL" sz="2400" dirty="0" smtClean="0"/>
          </a:p>
          <a:p>
            <a:r>
              <a:rPr lang="pl-PL" sz="2400" dirty="0" smtClean="0"/>
              <a:t>Strategia ma być kompleksowa. Celem jest holistyczne rozwiązywanie lokalnych problemów</a:t>
            </a:r>
          </a:p>
          <a:p>
            <a:r>
              <a:rPr lang="pl-PL" sz="2400" u="sng" dirty="0" smtClean="0"/>
              <a:t>WYBRANE DO REALIZACJI MOGĄ BYĆ TYLKO TE LGD, KTÓRE CO NAJMNIEJ 50% BUDŻETU WDRAŻANIA LOKALNYCH STRATEGII ROZWOJU PRZEZNACZĄ NA PRZEDSIĘWZIĘCIA ZWIĄZANE Z TWORZENIEM LUB UTRZYMANIEM MIEJC PRACY</a:t>
            </a:r>
          </a:p>
        </p:txBody>
      </p:sp>
    </p:spTree>
    <p:extLst>
      <p:ext uri="{BB962C8B-B14F-4D97-AF65-F5344CB8AC3E}">
        <p14:creationId xmlns:p14="http://schemas.microsoft.com/office/powerpoint/2010/main" val="2956727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09598" y="1023582"/>
            <a:ext cx="6347715" cy="4364266"/>
          </a:xfrm>
        </p:spPr>
        <p:txBody>
          <a:bodyPr>
            <a:normAutofit/>
          </a:bodyPr>
          <a:lstStyle/>
          <a:p>
            <a:r>
              <a:rPr lang="pl-PL" sz="2800" b="1" dirty="0">
                <a:solidFill>
                  <a:srgbClr val="211F1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Leader oznacza „powiązanie działań </a:t>
            </a:r>
            <a:r>
              <a:rPr lang="pl-PL" sz="2800" b="1" dirty="0" smtClean="0">
                <a:solidFill>
                  <a:srgbClr val="211F1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pl-PL" sz="2800" b="1" dirty="0" smtClean="0">
                <a:solidFill>
                  <a:srgbClr val="211F1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2800" b="1" dirty="0" smtClean="0">
                <a:solidFill>
                  <a:srgbClr val="211F1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 </a:t>
            </a:r>
            <a:r>
              <a:rPr lang="pl-PL" sz="2800" b="1" dirty="0">
                <a:solidFill>
                  <a:srgbClr val="211F1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zakresu rozwoju </a:t>
            </a:r>
            <a:r>
              <a:rPr lang="pl-PL" sz="2800" b="1" dirty="0" smtClean="0">
                <a:solidFill>
                  <a:srgbClr val="211F1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wsi”.</a:t>
            </a:r>
          </a:p>
          <a:p>
            <a:endParaRPr lang="pl-PL" sz="2800" b="1" dirty="0">
              <a:solidFill>
                <a:srgbClr val="211F1F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2800" b="1" dirty="0" smtClean="0">
                <a:solidFill>
                  <a:srgbClr val="211F1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2800" b="1" dirty="0">
                <a:solidFill>
                  <a:srgbClr val="211F1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Jak sama nazwa wskazuje, jest to sposób na mobilizowanie i realizowanie rozwoju wsi wśród lokalnych społeczności wiejskich, a nie stały zestaw środków do realizacji. </a:t>
            </a:r>
            <a:endParaRPr lang="pl-PL" sz="2800" b="1" dirty="0"/>
          </a:p>
        </p:txBody>
      </p:sp>
    </p:spTree>
    <p:extLst>
      <p:ext uri="{BB962C8B-B14F-4D97-AF65-F5344CB8AC3E}">
        <p14:creationId xmlns:p14="http://schemas.microsoft.com/office/powerpoint/2010/main" val="3383133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Istotne</a:t>
            </a:r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idx="1"/>
          </p:nvPr>
        </p:nvSpPr>
        <p:spPr>
          <a:xfrm>
            <a:off x="609599" y="2204864"/>
            <a:ext cx="6347714" cy="4176464"/>
          </a:xfrm>
        </p:spPr>
        <p:txBody>
          <a:bodyPr>
            <a:normAutofit/>
          </a:bodyPr>
          <a:lstStyle/>
          <a:p>
            <a:r>
              <a:rPr lang="pl-PL" sz="2400" dirty="0" smtClean="0"/>
              <a:t>W procesie wyboru premiowane będą obszary o niekorzystnej sytuacji społeczno-gospodarczej przy uwzględnieniu liczby bezrobotnych oraz dochodów własnych gminy.</a:t>
            </a:r>
          </a:p>
        </p:txBody>
      </p:sp>
    </p:spTree>
    <p:extLst>
      <p:ext uri="{BB962C8B-B14F-4D97-AF65-F5344CB8AC3E}">
        <p14:creationId xmlns:p14="http://schemas.microsoft.com/office/powerpoint/2010/main" val="1917982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899592" y="332656"/>
            <a:ext cx="6347715" cy="1826581"/>
          </a:xfrm>
        </p:spPr>
        <p:txBody>
          <a:bodyPr/>
          <a:lstStyle/>
          <a:p>
            <a:r>
              <a:rPr lang="pl-PL" dirty="0"/>
              <a:t>Historia podejścia Leader</a:t>
            </a:r>
          </a:p>
        </p:txBody>
      </p:sp>
      <p:sp>
        <p:nvSpPr>
          <p:cNvPr id="6" name="Symbol zastępczy tekstu 5"/>
          <p:cNvSpPr>
            <a:spLocks noGrp="1"/>
          </p:cNvSpPr>
          <p:nvPr>
            <p:ph type="body" idx="1"/>
          </p:nvPr>
        </p:nvSpPr>
        <p:spPr>
          <a:xfrm>
            <a:off x="609598" y="2780928"/>
            <a:ext cx="6347715" cy="3312368"/>
          </a:xfrm>
        </p:spPr>
        <p:txBody>
          <a:bodyPr>
            <a:noAutofit/>
          </a:bodyPr>
          <a:lstStyle/>
          <a:p>
            <a:pPr algn="just"/>
            <a:r>
              <a:rPr lang="pl-PL" sz="2800" b="1" dirty="0"/>
              <a:t>Program Leader, od momentu uruchomienia w 1991 roku, dostarcza społecznościom wiejskim w Unii sposobów na angażowanie lokalnych partnerów do sterowania przyszłym rozwojem ich obszaru. 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3876486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5999"/>
          <p:cNvGrpSpPr/>
          <p:nvPr/>
        </p:nvGrpSpPr>
        <p:grpSpPr>
          <a:xfrm>
            <a:off x="-36513" y="1"/>
            <a:ext cx="9505057" cy="6885382"/>
            <a:chOff x="-27622" y="1"/>
            <a:chExt cx="7190874" cy="3812297"/>
          </a:xfrm>
        </p:grpSpPr>
        <p:sp>
          <p:nvSpPr>
            <p:cNvPr id="5" name="Shape 21652"/>
            <p:cNvSpPr/>
            <p:nvPr/>
          </p:nvSpPr>
          <p:spPr>
            <a:xfrm>
              <a:off x="-27622" y="1"/>
              <a:ext cx="6945346" cy="3812297"/>
            </a:xfrm>
            <a:custGeom>
              <a:avLst/>
              <a:gdLst/>
              <a:ahLst/>
              <a:cxnLst/>
              <a:rect l="0" t="0" r="0" b="0"/>
              <a:pathLst>
                <a:path w="6299987" h="3692690">
                  <a:moveTo>
                    <a:pt x="0" y="0"/>
                  </a:moveTo>
                  <a:lnTo>
                    <a:pt x="6299987" y="0"/>
                  </a:lnTo>
                  <a:lnTo>
                    <a:pt x="6299987" y="3692690"/>
                  </a:lnTo>
                  <a:lnTo>
                    <a:pt x="0" y="3692690"/>
                  </a:lnTo>
                  <a:lnTo>
                    <a:pt x="0" y="0"/>
                  </a:lnTo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6E8D9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pl-PL"/>
            </a:p>
          </p:txBody>
        </p:sp>
        <p:sp>
          <p:nvSpPr>
            <p:cNvPr id="6" name="Shape 479"/>
            <p:cNvSpPr/>
            <p:nvPr/>
          </p:nvSpPr>
          <p:spPr>
            <a:xfrm>
              <a:off x="1885721" y="1803565"/>
              <a:ext cx="1532928" cy="882650"/>
            </a:xfrm>
            <a:custGeom>
              <a:avLst/>
              <a:gdLst/>
              <a:ahLst/>
              <a:cxnLst/>
              <a:rect l="0" t="0" r="0" b="0"/>
              <a:pathLst>
                <a:path w="1532928" h="882650">
                  <a:moveTo>
                    <a:pt x="766458" y="0"/>
                  </a:moveTo>
                  <a:cubicBezTo>
                    <a:pt x="1189762" y="0"/>
                    <a:pt x="1532928" y="197599"/>
                    <a:pt x="1532928" y="441325"/>
                  </a:cubicBezTo>
                  <a:cubicBezTo>
                    <a:pt x="1532928" y="685050"/>
                    <a:pt x="1189762" y="882650"/>
                    <a:pt x="766458" y="882650"/>
                  </a:cubicBezTo>
                  <a:cubicBezTo>
                    <a:pt x="343154" y="882650"/>
                    <a:pt x="0" y="685050"/>
                    <a:pt x="0" y="441325"/>
                  </a:cubicBezTo>
                  <a:cubicBezTo>
                    <a:pt x="0" y="197599"/>
                    <a:pt x="343154" y="0"/>
                    <a:pt x="766458" y="0"/>
                  </a:cubicBez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pl-PL"/>
            </a:p>
          </p:txBody>
        </p:sp>
        <p:sp>
          <p:nvSpPr>
            <p:cNvPr id="7" name="Shape 480"/>
            <p:cNvSpPr/>
            <p:nvPr/>
          </p:nvSpPr>
          <p:spPr>
            <a:xfrm>
              <a:off x="1885721" y="1803565"/>
              <a:ext cx="1532928" cy="882650"/>
            </a:xfrm>
            <a:custGeom>
              <a:avLst/>
              <a:gdLst/>
              <a:ahLst/>
              <a:cxnLst/>
              <a:rect l="0" t="0" r="0" b="0"/>
              <a:pathLst>
                <a:path w="1532928" h="882650">
                  <a:moveTo>
                    <a:pt x="1532928" y="441325"/>
                  </a:moveTo>
                  <a:cubicBezTo>
                    <a:pt x="1532928" y="685050"/>
                    <a:pt x="1189762" y="882650"/>
                    <a:pt x="766458" y="882650"/>
                  </a:cubicBezTo>
                  <a:cubicBezTo>
                    <a:pt x="343154" y="882650"/>
                    <a:pt x="0" y="685050"/>
                    <a:pt x="0" y="441325"/>
                  </a:cubicBezTo>
                  <a:cubicBezTo>
                    <a:pt x="0" y="197599"/>
                    <a:pt x="343154" y="0"/>
                    <a:pt x="766458" y="0"/>
                  </a:cubicBezTo>
                  <a:cubicBezTo>
                    <a:pt x="1189762" y="0"/>
                    <a:pt x="1532928" y="197599"/>
                    <a:pt x="1532928" y="441325"/>
                  </a:cubicBezTo>
                  <a:close/>
                </a:path>
              </a:pathLst>
            </a:custGeom>
            <a:ln w="13259" cap="flat">
              <a:miter lim="127000"/>
            </a:ln>
          </p:spPr>
          <p:style>
            <a:lnRef idx="1">
              <a:srgbClr val="211F1F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pl-PL"/>
            </a:p>
          </p:txBody>
        </p:sp>
        <p:sp>
          <p:nvSpPr>
            <p:cNvPr id="8" name="Shape 21653"/>
            <p:cNvSpPr/>
            <p:nvPr/>
          </p:nvSpPr>
          <p:spPr>
            <a:xfrm>
              <a:off x="3756787" y="1029411"/>
              <a:ext cx="1472248" cy="385102"/>
            </a:xfrm>
            <a:custGeom>
              <a:avLst/>
              <a:gdLst/>
              <a:ahLst/>
              <a:cxnLst/>
              <a:rect l="0" t="0" r="0" b="0"/>
              <a:pathLst>
                <a:path w="1472248" h="385102">
                  <a:moveTo>
                    <a:pt x="0" y="0"/>
                  </a:moveTo>
                  <a:lnTo>
                    <a:pt x="1472248" y="0"/>
                  </a:lnTo>
                  <a:lnTo>
                    <a:pt x="1472248" y="385102"/>
                  </a:lnTo>
                  <a:lnTo>
                    <a:pt x="0" y="385102"/>
                  </a:lnTo>
                  <a:lnTo>
                    <a:pt x="0" y="0"/>
                  </a:lnTo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pl-PL"/>
            </a:p>
          </p:txBody>
        </p:sp>
        <p:sp>
          <p:nvSpPr>
            <p:cNvPr id="9" name="Shape 482"/>
            <p:cNvSpPr/>
            <p:nvPr/>
          </p:nvSpPr>
          <p:spPr>
            <a:xfrm>
              <a:off x="3756800" y="1029411"/>
              <a:ext cx="1472235" cy="385102"/>
            </a:xfrm>
            <a:custGeom>
              <a:avLst/>
              <a:gdLst/>
              <a:ahLst/>
              <a:cxnLst/>
              <a:rect l="0" t="0" r="0" b="0"/>
              <a:pathLst>
                <a:path w="1472235" h="385102">
                  <a:moveTo>
                    <a:pt x="0" y="385102"/>
                  </a:moveTo>
                  <a:lnTo>
                    <a:pt x="1472235" y="385102"/>
                  </a:lnTo>
                  <a:lnTo>
                    <a:pt x="1472235" y="0"/>
                  </a:lnTo>
                  <a:lnTo>
                    <a:pt x="0" y="0"/>
                  </a:lnTo>
                  <a:close/>
                </a:path>
              </a:pathLst>
            </a:custGeom>
            <a:ln w="8890" cap="sq">
              <a:miter lim="127000"/>
            </a:ln>
          </p:spPr>
          <p:style>
            <a:lnRef idx="1">
              <a:srgbClr val="F36D2A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pl-PL"/>
            </a:p>
          </p:txBody>
        </p:sp>
        <p:sp>
          <p:nvSpPr>
            <p:cNvPr id="10" name="Shape 21654"/>
            <p:cNvSpPr/>
            <p:nvPr/>
          </p:nvSpPr>
          <p:spPr>
            <a:xfrm>
              <a:off x="4130574" y="2007311"/>
              <a:ext cx="1728000" cy="505752"/>
            </a:xfrm>
            <a:custGeom>
              <a:avLst/>
              <a:gdLst/>
              <a:ahLst/>
              <a:cxnLst/>
              <a:rect l="0" t="0" r="0" b="0"/>
              <a:pathLst>
                <a:path w="1728000" h="505752">
                  <a:moveTo>
                    <a:pt x="0" y="0"/>
                  </a:moveTo>
                  <a:lnTo>
                    <a:pt x="1728000" y="0"/>
                  </a:lnTo>
                  <a:lnTo>
                    <a:pt x="1728000" y="505752"/>
                  </a:lnTo>
                  <a:lnTo>
                    <a:pt x="0" y="505752"/>
                  </a:lnTo>
                  <a:lnTo>
                    <a:pt x="0" y="0"/>
                  </a:lnTo>
                </a:path>
              </a:pathLst>
            </a:custGeom>
            <a:ln w="0" cap="sq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pl-PL"/>
            </a:p>
          </p:txBody>
        </p:sp>
        <p:sp>
          <p:nvSpPr>
            <p:cNvPr id="11" name="Shape 484"/>
            <p:cNvSpPr/>
            <p:nvPr/>
          </p:nvSpPr>
          <p:spPr>
            <a:xfrm>
              <a:off x="4130561" y="2007311"/>
              <a:ext cx="1728012" cy="505752"/>
            </a:xfrm>
            <a:custGeom>
              <a:avLst/>
              <a:gdLst/>
              <a:ahLst/>
              <a:cxnLst/>
              <a:rect l="0" t="0" r="0" b="0"/>
              <a:pathLst>
                <a:path w="1728012" h="505752">
                  <a:moveTo>
                    <a:pt x="0" y="505752"/>
                  </a:moveTo>
                  <a:lnTo>
                    <a:pt x="1728012" y="505752"/>
                  </a:lnTo>
                  <a:lnTo>
                    <a:pt x="1728012" y="0"/>
                  </a:lnTo>
                  <a:lnTo>
                    <a:pt x="0" y="0"/>
                  </a:lnTo>
                  <a:close/>
                </a:path>
              </a:pathLst>
            </a:custGeom>
            <a:ln w="8890" cap="sq">
              <a:miter lim="127000"/>
            </a:ln>
          </p:spPr>
          <p:style>
            <a:lnRef idx="1">
              <a:srgbClr val="F36D2A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pl-PL"/>
            </a:p>
          </p:txBody>
        </p:sp>
        <p:sp>
          <p:nvSpPr>
            <p:cNvPr id="12" name="Shape 21655"/>
            <p:cNvSpPr/>
            <p:nvPr/>
          </p:nvSpPr>
          <p:spPr>
            <a:xfrm>
              <a:off x="3995077" y="2889009"/>
              <a:ext cx="1598943" cy="385089"/>
            </a:xfrm>
            <a:custGeom>
              <a:avLst/>
              <a:gdLst/>
              <a:ahLst/>
              <a:cxnLst/>
              <a:rect l="0" t="0" r="0" b="0"/>
              <a:pathLst>
                <a:path w="1598943" h="385089">
                  <a:moveTo>
                    <a:pt x="0" y="0"/>
                  </a:moveTo>
                  <a:lnTo>
                    <a:pt x="1598943" y="0"/>
                  </a:lnTo>
                  <a:lnTo>
                    <a:pt x="1598943" y="385089"/>
                  </a:lnTo>
                  <a:lnTo>
                    <a:pt x="0" y="385089"/>
                  </a:lnTo>
                  <a:lnTo>
                    <a:pt x="0" y="0"/>
                  </a:lnTo>
                </a:path>
              </a:pathLst>
            </a:custGeom>
            <a:ln w="0" cap="sq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pl-PL"/>
            </a:p>
          </p:txBody>
        </p:sp>
        <p:sp>
          <p:nvSpPr>
            <p:cNvPr id="13" name="Shape 486"/>
            <p:cNvSpPr/>
            <p:nvPr/>
          </p:nvSpPr>
          <p:spPr>
            <a:xfrm>
              <a:off x="3995064" y="2889009"/>
              <a:ext cx="1598956" cy="385089"/>
            </a:xfrm>
            <a:custGeom>
              <a:avLst/>
              <a:gdLst/>
              <a:ahLst/>
              <a:cxnLst/>
              <a:rect l="0" t="0" r="0" b="0"/>
              <a:pathLst>
                <a:path w="1598956" h="385089">
                  <a:moveTo>
                    <a:pt x="0" y="385089"/>
                  </a:moveTo>
                  <a:lnTo>
                    <a:pt x="1598956" y="385089"/>
                  </a:lnTo>
                  <a:lnTo>
                    <a:pt x="1598956" y="0"/>
                  </a:lnTo>
                  <a:lnTo>
                    <a:pt x="0" y="0"/>
                  </a:lnTo>
                  <a:close/>
                </a:path>
              </a:pathLst>
            </a:custGeom>
            <a:ln w="8890" cap="sq">
              <a:miter lim="127000"/>
            </a:ln>
          </p:spPr>
          <p:style>
            <a:lnRef idx="1">
              <a:srgbClr val="F36D2A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pl-PL"/>
            </a:p>
          </p:txBody>
        </p:sp>
        <p:sp>
          <p:nvSpPr>
            <p:cNvPr id="14" name="Shape 21656"/>
            <p:cNvSpPr/>
            <p:nvPr/>
          </p:nvSpPr>
          <p:spPr>
            <a:xfrm>
              <a:off x="2150618" y="3295409"/>
              <a:ext cx="899998" cy="226352"/>
            </a:xfrm>
            <a:custGeom>
              <a:avLst/>
              <a:gdLst/>
              <a:ahLst/>
              <a:cxnLst/>
              <a:rect l="0" t="0" r="0" b="0"/>
              <a:pathLst>
                <a:path w="899998" h="226352">
                  <a:moveTo>
                    <a:pt x="0" y="0"/>
                  </a:moveTo>
                  <a:lnTo>
                    <a:pt x="899998" y="0"/>
                  </a:lnTo>
                  <a:lnTo>
                    <a:pt x="899998" y="226352"/>
                  </a:lnTo>
                  <a:lnTo>
                    <a:pt x="0" y="226352"/>
                  </a:lnTo>
                  <a:lnTo>
                    <a:pt x="0" y="0"/>
                  </a:lnTo>
                </a:path>
              </a:pathLst>
            </a:custGeom>
            <a:ln w="0" cap="sq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pl-PL"/>
            </a:p>
          </p:txBody>
        </p:sp>
        <p:sp>
          <p:nvSpPr>
            <p:cNvPr id="15" name="Shape 488"/>
            <p:cNvSpPr/>
            <p:nvPr/>
          </p:nvSpPr>
          <p:spPr>
            <a:xfrm>
              <a:off x="2150618" y="3295409"/>
              <a:ext cx="899998" cy="226352"/>
            </a:xfrm>
            <a:custGeom>
              <a:avLst/>
              <a:gdLst/>
              <a:ahLst/>
              <a:cxnLst/>
              <a:rect l="0" t="0" r="0" b="0"/>
              <a:pathLst>
                <a:path w="899998" h="226352">
                  <a:moveTo>
                    <a:pt x="0" y="226352"/>
                  </a:moveTo>
                  <a:lnTo>
                    <a:pt x="899998" y="226352"/>
                  </a:lnTo>
                  <a:lnTo>
                    <a:pt x="899998" y="0"/>
                  </a:lnTo>
                  <a:lnTo>
                    <a:pt x="0" y="0"/>
                  </a:lnTo>
                  <a:close/>
                </a:path>
              </a:pathLst>
            </a:custGeom>
            <a:ln w="8890" cap="sq">
              <a:miter lim="127000"/>
            </a:ln>
          </p:spPr>
          <p:style>
            <a:lnRef idx="1">
              <a:srgbClr val="F36D2A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pl-PL"/>
            </a:p>
          </p:txBody>
        </p:sp>
        <p:sp>
          <p:nvSpPr>
            <p:cNvPr id="16" name="Shape 21657"/>
            <p:cNvSpPr/>
            <p:nvPr/>
          </p:nvSpPr>
          <p:spPr>
            <a:xfrm>
              <a:off x="575818" y="2800109"/>
              <a:ext cx="899998" cy="226352"/>
            </a:xfrm>
            <a:custGeom>
              <a:avLst/>
              <a:gdLst/>
              <a:ahLst/>
              <a:cxnLst/>
              <a:rect l="0" t="0" r="0" b="0"/>
              <a:pathLst>
                <a:path w="899998" h="226352">
                  <a:moveTo>
                    <a:pt x="0" y="0"/>
                  </a:moveTo>
                  <a:lnTo>
                    <a:pt x="899998" y="0"/>
                  </a:lnTo>
                  <a:lnTo>
                    <a:pt x="899998" y="226352"/>
                  </a:lnTo>
                  <a:lnTo>
                    <a:pt x="0" y="226352"/>
                  </a:lnTo>
                  <a:lnTo>
                    <a:pt x="0" y="0"/>
                  </a:lnTo>
                </a:path>
              </a:pathLst>
            </a:custGeom>
            <a:ln w="0" cap="sq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pl-PL"/>
            </a:p>
          </p:txBody>
        </p:sp>
        <p:sp>
          <p:nvSpPr>
            <p:cNvPr id="17" name="Shape 490"/>
            <p:cNvSpPr/>
            <p:nvPr/>
          </p:nvSpPr>
          <p:spPr>
            <a:xfrm>
              <a:off x="575818" y="2800109"/>
              <a:ext cx="899998" cy="226352"/>
            </a:xfrm>
            <a:custGeom>
              <a:avLst/>
              <a:gdLst/>
              <a:ahLst/>
              <a:cxnLst/>
              <a:rect l="0" t="0" r="0" b="0"/>
              <a:pathLst>
                <a:path w="899998" h="226352">
                  <a:moveTo>
                    <a:pt x="0" y="226352"/>
                  </a:moveTo>
                  <a:lnTo>
                    <a:pt x="899998" y="226352"/>
                  </a:lnTo>
                  <a:lnTo>
                    <a:pt x="899998" y="0"/>
                  </a:lnTo>
                  <a:lnTo>
                    <a:pt x="0" y="0"/>
                  </a:lnTo>
                  <a:close/>
                </a:path>
              </a:pathLst>
            </a:custGeom>
            <a:ln w="8890" cap="sq">
              <a:miter lim="127000"/>
            </a:ln>
          </p:spPr>
          <p:style>
            <a:lnRef idx="1">
              <a:srgbClr val="F36D2A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pl-PL"/>
            </a:p>
          </p:txBody>
        </p:sp>
        <p:sp>
          <p:nvSpPr>
            <p:cNvPr id="18" name="Shape 21658"/>
            <p:cNvSpPr/>
            <p:nvPr/>
          </p:nvSpPr>
          <p:spPr>
            <a:xfrm>
              <a:off x="442468" y="1799984"/>
              <a:ext cx="899998" cy="385102"/>
            </a:xfrm>
            <a:custGeom>
              <a:avLst/>
              <a:gdLst/>
              <a:ahLst/>
              <a:cxnLst/>
              <a:rect l="0" t="0" r="0" b="0"/>
              <a:pathLst>
                <a:path w="899998" h="385102">
                  <a:moveTo>
                    <a:pt x="0" y="0"/>
                  </a:moveTo>
                  <a:lnTo>
                    <a:pt x="899998" y="0"/>
                  </a:lnTo>
                  <a:lnTo>
                    <a:pt x="899998" y="385102"/>
                  </a:lnTo>
                  <a:lnTo>
                    <a:pt x="0" y="385102"/>
                  </a:lnTo>
                  <a:lnTo>
                    <a:pt x="0" y="0"/>
                  </a:lnTo>
                </a:path>
              </a:pathLst>
            </a:custGeom>
            <a:ln w="0" cap="sq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pl-PL"/>
            </a:p>
          </p:txBody>
        </p:sp>
        <p:sp>
          <p:nvSpPr>
            <p:cNvPr id="19" name="Shape 492"/>
            <p:cNvSpPr/>
            <p:nvPr/>
          </p:nvSpPr>
          <p:spPr>
            <a:xfrm>
              <a:off x="442468" y="1799984"/>
              <a:ext cx="899998" cy="385102"/>
            </a:xfrm>
            <a:custGeom>
              <a:avLst/>
              <a:gdLst/>
              <a:ahLst/>
              <a:cxnLst/>
              <a:rect l="0" t="0" r="0" b="0"/>
              <a:pathLst>
                <a:path w="899998" h="385102">
                  <a:moveTo>
                    <a:pt x="0" y="385102"/>
                  </a:moveTo>
                  <a:lnTo>
                    <a:pt x="899998" y="385102"/>
                  </a:lnTo>
                  <a:lnTo>
                    <a:pt x="899998" y="0"/>
                  </a:lnTo>
                  <a:lnTo>
                    <a:pt x="0" y="0"/>
                  </a:lnTo>
                  <a:close/>
                </a:path>
              </a:pathLst>
            </a:custGeom>
            <a:ln w="8890" cap="sq">
              <a:miter lim="127000"/>
            </a:ln>
          </p:spPr>
          <p:style>
            <a:lnRef idx="1">
              <a:srgbClr val="F36D2A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pl-PL"/>
            </a:p>
          </p:txBody>
        </p:sp>
        <p:sp>
          <p:nvSpPr>
            <p:cNvPr id="20" name="Shape 21659"/>
            <p:cNvSpPr/>
            <p:nvPr/>
          </p:nvSpPr>
          <p:spPr>
            <a:xfrm>
              <a:off x="1331100" y="857961"/>
              <a:ext cx="1472248" cy="385102"/>
            </a:xfrm>
            <a:custGeom>
              <a:avLst/>
              <a:gdLst/>
              <a:ahLst/>
              <a:cxnLst/>
              <a:rect l="0" t="0" r="0" b="0"/>
              <a:pathLst>
                <a:path w="1472248" h="385102">
                  <a:moveTo>
                    <a:pt x="0" y="0"/>
                  </a:moveTo>
                  <a:lnTo>
                    <a:pt x="1472248" y="0"/>
                  </a:lnTo>
                  <a:lnTo>
                    <a:pt x="1472248" y="385102"/>
                  </a:lnTo>
                  <a:lnTo>
                    <a:pt x="0" y="385102"/>
                  </a:lnTo>
                  <a:lnTo>
                    <a:pt x="0" y="0"/>
                  </a:lnTo>
                </a:path>
              </a:pathLst>
            </a:custGeom>
            <a:ln w="0" cap="sq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pl-PL"/>
            </a:p>
          </p:txBody>
        </p:sp>
        <p:sp>
          <p:nvSpPr>
            <p:cNvPr id="21" name="Shape 494"/>
            <p:cNvSpPr/>
            <p:nvPr/>
          </p:nvSpPr>
          <p:spPr>
            <a:xfrm>
              <a:off x="1331100" y="857961"/>
              <a:ext cx="1472248" cy="385102"/>
            </a:xfrm>
            <a:custGeom>
              <a:avLst/>
              <a:gdLst/>
              <a:ahLst/>
              <a:cxnLst/>
              <a:rect l="0" t="0" r="0" b="0"/>
              <a:pathLst>
                <a:path w="1472248" h="385102">
                  <a:moveTo>
                    <a:pt x="0" y="385102"/>
                  </a:moveTo>
                  <a:lnTo>
                    <a:pt x="1472248" y="385102"/>
                  </a:lnTo>
                  <a:lnTo>
                    <a:pt x="1472248" y="0"/>
                  </a:lnTo>
                  <a:lnTo>
                    <a:pt x="0" y="0"/>
                  </a:lnTo>
                  <a:close/>
                </a:path>
              </a:pathLst>
            </a:custGeom>
            <a:ln w="8890" cap="sq">
              <a:miter lim="127000"/>
            </a:ln>
          </p:spPr>
          <p:style>
            <a:lnRef idx="1">
              <a:srgbClr val="F36D2A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pl-PL"/>
            </a:p>
          </p:txBody>
        </p:sp>
        <p:sp>
          <p:nvSpPr>
            <p:cNvPr id="22" name="Shape 495"/>
            <p:cNvSpPr/>
            <p:nvPr/>
          </p:nvSpPr>
          <p:spPr>
            <a:xfrm>
              <a:off x="1390307" y="1989303"/>
              <a:ext cx="483146" cy="221361"/>
            </a:xfrm>
            <a:custGeom>
              <a:avLst/>
              <a:gdLst/>
              <a:ahLst/>
              <a:cxnLst/>
              <a:rect l="0" t="0" r="0" b="0"/>
              <a:pathLst>
                <a:path w="483146" h="221361">
                  <a:moveTo>
                    <a:pt x="19812" y="0"/>
                  </a:moveTo>
                  <a:lnTo>
                    <a:pt x="374929" y="66713"/>
                  </a:lnTo>
                  <a:lnTo>
                    <a:pt x="385597" y="16675"/>
                  </a:lnTo>
                  <a:lnTo>
                    <a:pt x="483146" y="140982"/>
                  </a:lnTo>
                  <a:lnTo>
                    <a:pt x="344449" y="221361"/>
                  </a:lnTo>
                  <a:lnTo>
                    <a:pt x="355117" y="169799"/>
                  </a:lnTo>
                  <a:lnTo>
                    <a:pt x="0" y="101574"/>
                  </a:lnTo>
                  <a:lnTo>
                    <a:pt x="19812" y="0"/>
                  </a:lnTo>
                  <a:close/>
                </a:path>
              </a:pathLst>
            </a:custGeom>
            <a:ln w="0" cap="sq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36D2A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pl-PL"/>
            </a:p>
          </p:txBody>
        </p:sp>
        <p:sp>
          <p:nvSpPr>
            <p:cNvPr id="23" name="Shape 496"/>
            <p:cNvSpPr/>
            <p:nvPr/>
          </p:nvSpPr>
          <p:spPr>
            <a:xfrm>
              <a:off x="1390307" y="1989303"/>
              <a:ext cx="483146" cy="221361"/>
            </a:xfrm>
            <a:custGeom>
              <a:avLst/>
              <a:gdLst/>
              <a:ahLst/>
              <a:cxnLst/>
              <a:rect l="0" t="0" r="0" b="0"/>
              <a:pathLst>
                <a:path w="483146" h="221361">
                  <a:moveTo>
                    <a:pt x="344449" y="221361"/>
                  </a:moveTo>
                  <a:lnTo>
                    <a:pt x="355117" y="169799"/>
                  </a:lnTo>
                  <a:lnTo>
                    <a:pt x="0" y="101574"/>
                  </a:lnTo>
                  <a:lnTo>
                    <a:pt x="19812" y="0"/>
                  </a:lnTo>
                  <a:lnTo>
                    <a:pt x="374929" y="66713"/>
                  </a:lnTo>
                  <a:lnTo>
                    <a:pt x="385597" y="16675"/>
                  </a:lnTo>
                  <a:lnTo>
                    <a:pt x="483146" y="140982"/>
                  </a:lnTo>
                  <a:lnTo>
                    <a:pt x="344449" y="221361"/>
                  </a:lnTo>
                  <a:close/>
                </a:path>
              </a:pathLst>
            </a:custGeom>
            <a:ln w="9119" cap="sq">
              <a:miter lim="127000"/>
            </a:ln>
          </p:spPr>
          <p:style>
            <a:lnRef idx="1">
              <a:srgbClr val="000000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pl-PL"/>
            </a:p>
          </p:txBody>
        </p:sp>
        <p:sp>
          <p:nvSpPr>
            <p:cNvPr id="24" name="Shape 497"/>
            <p:cNvSpPr/>
            <p:nvPr/>
          </p:nvSpPr>
          <p:spPr>
            <a:xfrm>
              <a:off x="2137118" y="1319149"/>
              <a:ext cx="298717" cy="413918"/>
            </a:xfrm>
            <a:custGeom>
              <a:avLst/>
              <a:gdLst/>
              <a:ahLst/>
              <a:cxnLst/>
              <a:rect l="0" t="0" r="0" b="0"/>
              <a:pathLst>
                <a:path w="298717" h="413918">
                  <a:moveTo>
                    <a:pt x="91440" y="0"/>
                  </a:moveTo>
                  <a:lnTo>
                    <a:pt x="252997" y="291097"/>
                  </a:lnTo>
                  <a:lnTo>
                    <a:pt x="298717" y="266852"/>
                  </a:lnTo>
                  <a:lnTo>
                    <a:pt x="260604" y="413918"/>
                  </a:lnTo>
                  <a:lnTo>
                    <a:pt x="114300" y="366916"/>
                  </a:lnTo>
                  <a:lnTo>
                    <a:pt x="160020" y="342659"/>
                  </a:lnTo>
                  <a:lnTo>
                    <a:pt x="0" y="51562"/>
                  </a:lnTo>
                  <a:lnTo>
                    <a:pt x="91440" y="0"/>
                  </a:lnTo>
                  <a:close/>
                </a:path>
              </a:pathLst>
            </a:custGeom>
            <a:ln w="0" cap="sq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36D2A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pl-PL"/>
            </a:p>
          </p:txBody>
        </p:sp>
        <p:sp>
          <p:nvSpPr>
            <p:cNvPr id="25" name="Shape 498"/>
            <p:cNvSpPr/>
            <p:nvPr/>
          </p:nvSpPr>
          <p:spPr>
            <a:xfrm>
              <a:off x="2137118" y="1319149"/>
              <a:ext cx="298717" cy="413918"/>
            </a:xfrm>
            <a:custGeom>
              <a:avLst/>
              <a:gdLst/>
              <a:ahLst/>
              <a:cxnLst/>
              <a:rect l="0" t="0" r="0" b="0"/>
              <a:pathLst>
                <a:path w="298717" h="413918">
                  <a:moveTo>
                    <a:pt x="114300" y="366916"/>
                  </a:moveTo>
                  <a:lnTo>
                    <a:pt x="160020" y="342659"/>
                  </a:lnTo>
                  <a:lnTo>
                    <a:pt x="0" y="51562"/>
                  </a:lnTo>
                  <a:lnTo>
                    <a:pt x="91440" y="0"/>
                  </a:lnTo>
                  <a:lnTo>
                    <a:pt x="252997" y="291097"/>
                  </a:lnTo>
                  <a:lnTo>
                    <a:pt x="298717" y="266852"/>
                  </a:lnTo>
                  <a:lnTo>
                    <a:pt x="260604" y="413918"/>
                  </a:lnTo>
                  <a:lnTo>
                    <a:pt x="114300" y="366916"/>
                  </a:lnTo>
                  <a:close/>
                </a:path>
              </a:pathLst>
            </a:custGeom>
            <a:ln w="9119" cap="sq">
              <a:miter lim="127000"/>
            </a:ln>
          </p:spPr>
          <p:style>
            <a:lnRef idx="1">
              <a:srgbClr val="000000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pl-PL"/>
            </a:p>
          </p:txBody>
        </p:sp>
        <p:sp>
          <p:nvSpPr>
            <p:cNvPr id="26" name="Shape 499"/>
            <p:cNvSpPr/>
            <p:nvPr/>
          </p:nvSpPr>
          <p:spPr>
            <a:xfrm>
              <a:off x="3289313" y="1414678"/>
              <a:ext cx="466382" cy="485165"/>
            </a:xfrm>
            <a:custGeom>
              <a:avLst/>
              <a:gdLst/>
              <a:ahLst/>
              <a:cxnLst/>
              <a:rect l="0" t="0" r="0" b="0"/>
              <a:pathLst>
                <a:path w="466382" h="485165">
                  <a:moveTo>
                    <a:pt x="390182" y="0"/>
                  </a:moveTo>
                  <a:lnTo>
                    <a:pt x="466382" y="72771"/>
                  </a:lnTo>
                  <a:lnTo>
                    <a:pt x="144780" y="409359"/>
                  </a:lnTo>
                  <a:lnTo>
                    <a:pt x="182880" y="445745"/>
                  </a:lnTo>
                  <a:lnTo>
                    <a:pt x="0" y="485165"/>
                  </a:lnTo>
                  <a:lnTo>
                    <a:pt x="30480" y="300190"/>
                  </a:lnTo>
                  <a:lnTo>
                    <a:pt x="68580" y="336575"/>
                  </a:lnTo>
                  <a:lnTo>
                    <a:pt x="390182" y="0"/>
                  </a:lnTo>
                  <a:close/>
                </a:path>
              </a:pathLst>
            </a:custGeom>
            <a:ln w="0" cap="sq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36D2A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pl-PL"/>
            </a:p>
          </p:txBody>
        </p:sp>
        <p:sp>
          <p:nvSpPr>
            <p:cNvPr id="27" name="Shape 500"/>
            <p:cNvSpPr/>
            <p:nvPr/>
          </p:nvSpPr>
          <p:spPr>
            <a:xfrm>
              <a:off x="3289313" y="1414678"/>
              <a:ext cx="466357" cy="485165"/>
            </a:xfrm>
            <a:custGeom>
              <a:avLst/>
              <a:gdLst/>
              <a:ahLst/>
              <a:cxnLst/>
              <a:rect l="0" t="0" r="0" b="0"/>
              <a:pathLst>
                <a:path w="466357" h="485165">
                  <a:moveTo>
                    <a:pt x="30480" y="300190"/>
                  </a:moveTo>
                  <a:lnTo>
                    <a:pt x="68580" y="336575"/>
                  </a:lnTo>
                  <a:lnTo>
                    <a:pt x="390157" y="0"/>
                  </a:lnTo>
                  <a:lnTo>
                    <a:pt x="466357" y="72771"/>
                  </a:lnTo>
                  <a:lnTo>
                    <a:pt x="144780" y="409359"/>
                  </a:lnTo>
                  <a:lnTo>
                    <a:pt x="182880" y="445745"/>
                  </a:lnTo>
                  <a:lnTo>
                    <a:pt x="0" y="485165"/>
                  </a:lnTo>
                  <a:lnTo>
                    <a:pt x="30480" y="300190"/>
                  </a:lnTo>
                  <a:close/>
                </a:path>
              </a:pathLst>
            </a:custGeom>
            <a:ln w="9119" cap="sq">
              <a:miter lim="127000"/>
            </a:ln>
          </p:spPr>
          <p:style>
            <a:lnRef idx="1">
              <a:srgbClr val="000000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pl-PL"/>
            </a:p>
          </p:txBody>
        </p:sp>
        <p:sp>
          <p:nvSpPr>
            <p:cNvPr id="28" name="Shape 501"/>
            <p:cNvSpPr/>
            <p:nvPr/>
          </p:nvSpPr>
          <p:spPr>
            <a:xfrm>
              <a:off x="1519860" y="2516911"/>
              <a:ext cx="422173" cy="341147"/>
            </a:xfrm>
            <a:custGeom>
              <a:avLst/>
              <a:gdLst/>
              <a:ahLst/>
              <a:cxnLst/>
              <a:rect l="0" t="0" r="0" b="0"/>
              <a:pathLst>
                <a:path w="422173" h="341147">
                  <a:moveTo>
                    <a:pt x="262153" y="0"/>
                  </a:moveTo>
                  <a:lnTo>
                    <a:pt x="422173" y="12142"/>
                  </a:lnTo>
                  <a:lnTo>
                    <a:pt x="387109" y="168301"/>
                  </a:lnTo>
                  <a:lnTo>
                    <a:pt x="355117" y="125844"/>
                  </a:lnTo>
                  <a:lnTo>
                    <a:pt x="62484" y="341147"/>
                  </a:lnTo>
                  <a:lnTo>
                    <a:pt x="0" y="257747"/>
                  </a:lnTo>
                  <a:lnTo>
                    <a:pt x="292621" y="42469"/>
                  </a:lnTo>
                  <a:lnTo>
                    <a:pt x="262153" y="0"/>
                  </a:lnTo>
                  <a:close/>
                </a:path>
              </a:pathLst>
            </a:custGeom>
            <a:ln w="0" cap="sq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36D2A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pl-PL"/>
            </a:p>
          </p:txBody>
        </p:sp>
        <p:sp>
          <p:nvSpPr>
            <p:cNvPr id="29" name="Shape 502"/>
            <p:cNvSpPr/>
            <p:nvPr/>
          </p:nvSpPr>
          <p:spPr>
            <a:xfrm>
              <a:off x="1519860" y="2516911"/>
              <a:ext cx="422173" cy="341147"/>
            </a:xfrm>
            <a:custGeom>
              <a:avLst/>
              <a:gdLst/>
              <a:ahLst/>
              <a:cxnLst/>
              <a:rect l="0" t="0" r="0" b="0"/>
              <a:pathLst>
                <a:path w="422173" h="341147">
                  <a:moveTo>
                    <a:pt x="387109" y="168301"/>
                  </a:moveTo>
                  <a:lnTo>
                    <a:pt x="355117" y="125844"/>
                  </a:lnTo>
                  <a:lnTo>
                    <a:pt x="62484" y="341147"/>
                  </a:lnTo>
                  <a:lnTo>
                    <a:pt x="0" y="257747"/>
                  </a:lnTo>
                  <a:lnTo>
                    <a:pt x="292621" y="42469"/>
                  </a:lnTo>
                  <a:lnTo>
                    <a:pt x="262153" y="0"/>
                  </a:lnTo>
                  <a:lnTo>
                    <a:pt x="422173" y="12142"/>
                  </a:lnTo>
                  <a:lnTo>
                    <a:pt x="387109" y="168301"/>
                  </a:lnTo>
                  <a:close/>
                </a:path>
              </a:pathLst>
            </a:custGeom>
            <a:ln w="9119" cap="sq">
              <a:miter lim="127000"/>
            </a:ln>
          </p:spPr>
          <p:style>
            <a:lnRef idx="1">
              <a:srgbClr val="000000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pl-PL"/>
            </a:p>
          </p:txBody>
        </p:sp>
        <p:sp>
          <p:nvSpPr>
            <p:cNvPr id="30" name="Shape 503"/>
            <p:cNvSpPr/>
            <p:nvPr/>
          </p:nvSpPr>
          <p:spPr>
            <a:xfrm>
              <a:off x="2516607" y="2756471"/>
              <a:ext cx="210312" cy="473037"/>
            </a:xfrm>
            <a:custGeom>
              <a:avLst/>
              <a:gdLst/>
              <a:ahLst/>
              <a:cxnLst/>
              <a:rect l="0" t="0" r="0" b="0"/>
              <a:pathLst>
                <a:path w="210312" h="473037">
                  <a:moveTo>
                    <a:pt x="115824" y="0"/>
                  </a:moveTo>
                  <a:lnTo>
                    <a:pt x="210312" y="127356"/>
                  </a:lnTo>
                  <a:lnTo>
                    <a:pt x="156985" y="122796"/>
                  </a:lnTo>
                  <a:lnTo>
                    <a:pt x="123457" y="473037"/>
                  </a:lnTo>
                  <a:lnTo>
                    <a:pt x="19812" y="463944"/>
                  </a:lnTo>
                  <a:lnTo>
                    <a:pt x="53340" y="112204"/>
                  </a:lnTo>
                  <a:lnTo>
                    <a:pt x="0" y="107645"/>
                  </a:lnTo>
                  <a:lnTo>
                    <a:pt x="115824" y="0"/>
                  </a:lnTo>
                  <a:close/>
                </a:path>
              </a:pathLst>
            </a:custGeom>
            <a:ln w="0" cap="sq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36D2A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pl-PL"/>
            </a:p>
          </p:txBody>
        </p:sp>
        <p:sp>
          <p:nvSpPr>
            <p:cNvPr id="31" name="Shape 504"/>
            <p:cNvSpPr/>
            <p:nvPr/>
          </p:nvSpPr>
          <p:spPr>
            <a:xfrm>
              <a:off x="2516607" y="2756471"/>
              <a:ext cx="210312" cy="473037"/>
            </a:xfrm>
            <a:custGeom>
              <a:avLst/>
              <a:gdLst/>
              <a:ahLst/>
              <a:cxnLst/>
              <a:rect l="0" t="0" r="0" b="0"/>
              <a:pathLst>
                <a:path w="210312" h="473037">
                  <a:moveTo>
                    <a:pt x="210312" y="127356"/>
                  </a:moveTo>
                  <a:lnTo>
                    <a:pt x="156985" y="122796"/>
                  </a:lnTo>
                  <a:lnTo>
                    <a:pt x="123457" y="473037"/>
                  </a:lnTo>
                  <a:lnTo>
                    <a:pt x="19812" y="463944"/>
                  </a:lnTo>
                  <a:lnTo>
                    <a:pt x="53340" y="112204"/>
                  </a:lnTo>
                  <a:lnTo>
                    <a:pt x="0" y="107645"/>
                  </a:lnTo>
                  <a:lnTo>
                    <a:pt x="115824" y="0"/>
                  </a:lnTo>
                  <a:lnTo>
                    <a:pt x="210312" y="127356"/>
                  </a:lnTo>
                  <a:close/>
                </a:path>
              </a:pathLst>
            </a:custGeom>
            <a:ln w="9119" cap="sq">
              <a:miter lim="127000"/>
            </a:ln>
          </p:spPr>
          <p:style>
            <a:lnRef idx="1">
              <a:srgbClr val="000000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pl-PL"/>
            </a:p>
          </p:txBody>
        </p:sp>
        <p:sp>
          <p:nvSpPr>
            <p:cNvPr id="32" name="Shape 505"/>
            <p:cNvSpPr/>
            <p:nvPr/>
          </p:nvSpPr>
          <p:spPr>
            <a:xfrm>
              <a:off x="3370098" y="2506294"/>
              <a:ext cx="562381" cy="344183"/>
            </a:xfrm>
            <a:custGeom>
              <a:avLst/>
              <a:gdLst/>
              <a:ahLst/>
              <a:cxnLst/>
              <a:rect l="0" t="0" r="0" b="0"/>
              <a:pathLst>
                <a:path w="562381" h="344183">
                  <a:moveTo>
                    <a:pt x="181369" y="0"/>
                  </a:moveTo>
                  <a:lnTo>
                    <a:pt x="158496" y="47003"/>
                  </a:lnTo>
                  <a:lnTo>
                    <a:pt x="562381" y="250177"/>
                  </a:lnTo>
                  <a:lnTo>
                    <a:pt x="515125" y="344183"/>
                  </a:lnTo>
                  <a:lnTo>
                    <a:pt x="111252" y="139497"/>
                  </a:lnTo>
                  <a:lnTo>
                    <a:pt x="86855" y="186487"/>
                  </a:lnTo>
                  <a:lnTo>
                    <a:pt x="0" y="24270"/>
                  </a:lnTo>
                  <a:lnTo>
                    <a:pt x="181369" y="0"/>
                  </a:lnTo>
                  <a:close/>
                </a:path>
              </a:pathLst>
            </a:custGeom>
            <a:ln w="0" cap="sq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36D2A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pl-PL"/>
            </a:p>
          </p:txBody>
        </p:sp>
        <p:sp>
          <p:nvSpPr>
            <p:cNvPr id="33" name="Shape 506"/>
            <p:cNvSpPr/>
            <p:nvPr/>
          </p:nvSpPr>
          <p:spPr>
            <a:xfrm>
              <a:off x="3370098" y="2506294"/>
              <a:ext cx="562381" cy="344183"/>
            </a:xfrm>
            <a:custGeom>
              <a:avLst/>
              <a:gdLst/>
              <a:ahLst/>
              <a:cxnLst/>
              <a:rect l="0" t="0" r="0" b="0"/>
              <a:pathLst>
                <a:path w="562381" h="344183">
                  <a:moveTo>
                    <a:pt x="181369" y="0"/>
                  </a:moveTo>
                  <a:lnTo>
                    <a:pt x="158496" y="47003"/>
                  </a:lnTo>
                  <a:lnTo>
                    <a:pt x="562381" y="250177"/>
                  </a:lnTo>
                  <a:lnTo>
                    <a:pt x="515125" y="344183"/>
                  </a:lnTo>
                  <a:lnTo>
                    <a:pt x="111252" y="139497"/>
                  </a:lnTo>
                  <a:lnTo>
                    <a:pt x="86855" y="186487"/>
                  </a:lnTo>
                  <a:lnTo>
                    <a:pt x="0" y="24270"/>
                  </a:lnTo>
                  <a:lnTo>
                    <a:pt x="181369" y="0"/>
                  </a:lnTo>
                  <a:close/>
                </a:path>
              </a:pathLst>
            </a:custGeom>
            <a:ln w="9119" cap="sq">
              <a:miter lim="127000"/>
            </a:ln>
          </p:spPr>
          <p:style>
            <a:lnRef idx="1">
              <a:srgbClr val="000000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pl-PL"/>
            </a:p>
          </p:txBody>
        </p:sp>
        <p:sp>
          <p:nvSpPr>
            <p:cNvPr id="34" name="Shape 507"/>
            <p:cNvSpPr/>
            <p:nvPr/>
          </p:nvSpPr>
          <p:spPr>
            <a:xfrm>
              <a:off x="3498113" y="2151520"/>
              <a:ext cx="570002" cy="207721"/>
            </a:xfrm>
            <a:custGeom>
              <a:avLst/>
              <a:gdLst/>
              <a:ahLst/>
              <a:cxnLst/>
              <a:rect l="0" t="0" r="0" b="0"/>
              <a:pathLst>
                <a:path w="570002" h="207721">
                  <a:moveTo>
                    <a:pt x="143269" y="0"/>
                  </a:moveTo>
                  <a:lnTo>
                    <a:pt x="143269" y="51562"/>
                  </a:lnTo>
                  <a:lnTo>
                    <a:pt x="570002" y="51562"/>
                  </a:lnTo>
                  <a:lnTo>
                    <a:pt x="570002" y="156172"/>
                  </a:lnTo>
                  <a:lnTo>
                    <a:pt x="143269" y="156172"/>
                  </a:lnTo>
                  <a:lnTo>
                    <a:pt x="143269" y="207721"/>
                  </a:lnTo>
                  <a:lnTo>
                    <a:pt x="0" y="103099"/>
                  </a:lnTo>
                  <a:lnTo>
                    <a:pt x="143269" y="0"/>
                  </a:lnTo>
                  <a:close/>
                </a:path>
              </a:pathLst>
            </a:custGeom>
            <a:ln w="0" cap="sq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36D2A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pl-PL"/>
            </a:p>
          </p:txBody>
        </p:sp>
        <p:sp>
          <p:nvSpPr>
            <p:cNvPr id="35" name="Shape 508"/>
            <p:cNvSpPr/>
            <p:nvPr/>
          </p:nvSpPr>
          <p:spPr>
            <a:xfrm>
              <a:off x="3498113" y="2151520"/>
              <a:ext cx="570002" cy="207721"/>
            </a:xfrm>
            <a:custGeom>
              <a:avLst/>
              <a:gdLst/>
              <a:ahLst/>
              <a:cxnLst/>
              <a:rect l="0" t="0" r="0" b="0"/>
              <a:pathLst>
                <a:path w="570002" h="207721">
                  <a:moveTo>
                    <a:pt x="143269" y="0"/>
                  </a:moveTo>
                  <a:lnTo>
                    <a:pt x="143269" y="51562"/>
                  </a:lnTo>
                  <a:lnTo>
                    <a:pt x="570002" y="51562"/>
                  </a:lnTo>
                  <a:lnTo>
                    <a:pt x="570002" y="156172"/>
                  </a:lnTo>
                  <a:lnTo>
                    <a:pt x="143269" y="156172"/>
                  </a:lnTo>
                  <a:lnTo>
                    <a:pt x="143269" y="207721"/>
                  </a:lnTo>
                  <a:lnTo>
                    <a:pt x="0" y="103099"/>
                  </a:lnTo>
                  <a:lnTo>
                    <a:pt x="143269" y="0"/>
                  </a:lnTo>
                  <a:close/>
                </a:path>
              </a:pathLst>
            </a:custGeom>
            <a:ln w="9119" cap="sq">
              <a:miter lim="127000"/>
            </a:ln>
          </p:spPr>
          <p:style>
            <a:lnRef idx="1">
              <a:srgbClr val="000000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pl-PL"/>
            </a:p>
          </p:txBody>
        </p:sp>
        <p:sp>
          <p:nvSpPr>
            <p:cNvPr id="36" name="Rectangle 530"/>
            <p:cNvSpPr/>
            <p:nvPr/>
          </p:nvSpPr>
          <p:spPr>
            <a:xfrm>
              <a:off x="1453642" y="944842"/>
              <a:ext cx="1663848" cy="135601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pl-PL" sz="900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Lokalne</a:t>
              </a:r>
              <a:r>
                <a:rPr lang="pl-PL" sz="900" spc="-15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pl-PL" sz="900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strategie</a:t>
              </a:r>
              <a:r>
                <a:rPr lang="pl-PL" sz="900" spc="-15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pl-PL" sz="900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rozwoju</a:t>
              </a:r>
              <a:r>
                <a:rPr lang="pl-PL" sz="900" spc="-15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endParaRPr lang="pl-PL" sz="1000">
                <a:solidFill>
                  <a:srgbClr val="21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7" name="Rectangle 531"/>
            <p:cNvSpPr/>
            <p:nvPr/>
          </p:nvSpPr>
          <p:spPr>
            <a:xfrm>
              <a:off x="1531412" y="1082001"/>
              <a:ext cx="1424722" cy="135601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pl-PL" sz="900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dla</a:t>
              </a:r>
              <a:r>
                <a:rPr lang="pl-PL" sz="900" spc="-15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pl-PL" sz="900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danego</a:t>
              </a:r>
              <a:r>
                <a:rPr lang="pl-PL" sz="900" spc="-15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pl-PL" sz="900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terytorium</a:t>
              </a:r>
              <a:endParaRPr lang="pl-PL" sz="1000">
                <a:solidFill>
                  <a:srgbClr val="21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8" name="Rectangle 532"/>
            <p:cNvSpPr/>
            <p:nvPr/>
          </p:nvSpPr>
          <p:spPr>
            <a:xfrm>
              <a:off x="3884437" y="1110451"/>
              <a:ext cx="1629796" cy="135601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pl-PL" sz="900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Oddolne</a:t>
              </a:r>
              <a:r>
                <a:rPr lang="pl-PL" sz="900" spc="-15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pl-PL" sz="900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opracowywanie</a:t>
              </a:r>
              <a:r>
                <a:rPr lang="pl-PL" sz="900" spc="-15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endParaRPr lang="pl-PL" sz="1000">
                <a:solidFill>
                  <a:srgbClr val="21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9" name="Rectangle 533"/>
            <p:cNvSpPr/>
            <p:nvPr/>
          </p:nvSpPr>
          <p:spPr>
            <a:xfrm>
              <a:off x="4007127" y="1247611"/>
              <a:ext cx="1271183" cy="135601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pl-PL" sz="900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i</a:t>
              </a:r>
              <a:r>
                <a:rPr lang="pl-PL" sz="900" spc="-15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pl-PL" sz="900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wdrażanie</a:t>
              </a:r>
              <a:r>
                <a:rPr lang="pl-PL" sz="900" spc="-15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pl-PL" sz="900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strategii</a:t>
              </a:r>
              <a:endParaRPr lang="pl-PL" sz="1000">
                <a:solidFill>
                  <a:srgbClr val="21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0" name="Rectangle 534"/>
            <p:cNvSpPr/>
            <p:nvPr/>
          </p:nvSpPr>
          <p:spPr>
            <a:xfrm>
              <a:off x="4315280" y="2078366"/>
              <a:ext cx="1840342" cy="135601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pl-PL" sz="900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Lokalne</a:t>
              </a:r>
              <a:r>
                <a:rPr lang="pl-PL" sz="900" spc="-15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pl-PL" sz="900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publiczno-prywatne</a:t>
              </a:r>
              <a:r>
                <a:rPr lang="pl-PL" sz="900" spc="-15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endParaRPr lang="pl-PL" sz="1000">
                <a:solidFill>
                  <a:srgbClr val="21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1" name="Rectangle 535"/>
            <p:cNvSpPr/>
            <p:nvPr/>
          </p:nvSpPr>
          <p:spPr>
            <a:xfrm>
              <a:off x="4356473" y="2215526"/>
              <a:ext cx="1730736" cy="135601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pl-PL" sz="900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partnerstwa:</a:t>
              </a:r>
              <a:r>
                <a:rPr lang="pl-PL" sz="900" spc="-15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pl-PL" sz="900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lokalne</a:t>
              </a:r>
              <a:r>
                <a:rPr lang="pl-PL" sz="900" spc="-15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pl-PL" sz="900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grupy</a:t>
              </a:r>
              <a:r>
                <a:rPr lang="pl-PL" sz="900" spc="-15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endParaRPr lang="pl-PL" sz="1000">
                <a:solidFill>
                  <a:srgbClr val="21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2" name="Rectangle 536"/>
            <p:cNvSpPr/>
            <p:nvPr/>
          </p:nvSpPr>
          <p:spPr>
            <a:xfrm>
              <a:off x="4783384" y="2352686"/>
              <a:ext cx="562926" cy="135601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pl-PL" sz="900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działania</a:t>
              </a:r>
              <a:endParaRPr lang="pl-PL" sz="1000">
                <a:solidFill>
                  <a:srgbClr val="21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3" name="Rectangle 537"/>
            <p:cNvSpPr/>
            <p:nvPr/>
          </p:nvSpPr>
          <p:spPr>
            <a:xfrm>
              <a:off x="4462292" y="2962945"/>
              <a:ext cx="926556" cy="135601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pl-PL" sz="900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Zintegrowane</a:t>
              </a:r>
              <a:r>
                <a:rPr lang="pl-PL" sz="900" spc="-15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endParaRPr lang="pl-PL" sz="1000">
                <a:solidFill>
                  <a:srgbClr val="21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4" name="Rectangle 538"/>
            <p:cNvSpPr/>
            <p:nvPr/>
          </p:nvSpPr>
          <p:spPr>
            <a:xfrm>
              <a:off x="4171239" y="3100105"/>
              <a:ext cx="1668561" cy="135601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pl-PL" sz="900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i</a:t>
              </a:r>
              <a:r>
                <a:rPr lang="pl-PL" sz="900" spc="-15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pl-PL" sz="900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wielosektorowe</a:t>
              </a:r>
              <a:r>
                <a:rPr lang="pl-PL" sz="900" spc="-15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pl-PL" sz="900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działania</a:t>
              </a:r>
              <a:endParaRPr lang="pl-PL" sz="1000">
                <a:solidFill>
                  <a:srgbClr val="21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5" name="Rectangle 539"/>
            <p:cNvSpPr/>
            <p:nvPr/>
          </p:nvSpPr>
          <p:spPr>
            <a:xfrm>
              <a:off x="2356806" y="3360320"/>
              <a:ext cx="652010" cy="13560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pl-PL" sz="900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Innowacja</a:t>
              </a:r>
              <a:endParaRPr lang="pl-PL" sz="1000">
                <a:solidFill>
                  <a:srgbClr val="21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6" name="Rectangle 540"/>
            <p:cNvSpPr/>
            <p:nvPr/>
          </p:nvSpPr>
          <p:spPr>
            <a:xfrm>
              <a:off x="737312" y="2874328"/>
              <a:ext cx="746413" cy="135601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pl-PL" sz="900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Współpraca</a:t>
              </a:r>
              <a:endParaRPr lang="pl-PL" sz="1000">
                <a:solidFill>
                  <a:srgbClr val="21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7" name="Rectangle 541"/>
            <p:cNvSpPr/>
            <p:nvPr/>
          </p:nvSpPr>
          <p:spPr>
            <a:xfrm>
              <a:off x="642775" y="1885953"/>
              <a:ext cx="690166" cy="135601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pl-PL" sz="900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Tworzenie</a:t>
              </a:r>
              <a:r>
                <a:rPr lang="pl-PL" sz="900" spc="-15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endParaRPr lang="pl-PL" sz="1000">
                <a:solidFill>
                  <a:srgbClr val="21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8" name="Rectangle 542"/>
            <p:cNvSpPr/>
            <p:nvPr/>
          </p:nvSpPr>
          <p:spPr>
            <a:xfrm>
              <a:off x="659508" y="2023113"/>
              <a:ext cx="613397" cy="135601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pl-PL" sz="900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powiązań</a:t>
              </a:r>
              <a:endParaRPr lang="pl-PL" sz="1000">
                <a:solidFill>
                  <a:srgbClr val="21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9" name="Rectangle 15648"/>
            <p:cNvSpPr/>
            <p:nvPr/>
          </p:nvSpPr>
          <p:spPr>
            <a:xfrm>
              <a:off x="2756230" y="2188375"/>
              <a:ext cx="602502" cy="209533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pl-PL" sz="1500" b="1" i="1">
                  <a:solidFill>
                    <a:srgbClr val="9538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Leader</a:t>
              </a:r>
              <a:endParaRPr lang="pl-PL" sz="1000">
                <a:solidFill>
                  <a:srgbClr val="21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0" name="Rectangle 15647"/>
            <p:cNvSpPr/>
            <p:nvPr/>
          </p:nvSpPr>
          <p:spPr>
            <a:xfrm>
              <a:off x="2106244" y="2188375"/>
              <a:ext cx="864482" cy="209533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pl-PL" sz="1500" b="1" i="1">
                  <a:solidFill>
                    <a:srgbClr val="9538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Podejście</a:t>
              </a:r>
              <a:r>
                <a:rPr lang="pl-PL" sz="1500" b="1" i="1" spc="-130">
                  <a:solidFill>
                    <a:srgbClr val="9538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endParaRPr lang="pl-PL" sz="1000">
                <a:solidFill>
                  <a:srgbClr val="21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pic>
          <p:nvPicPr>
            <p:cNvPr id="51" name="Picture 545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1015403" y="102336"/>
              <a:ext cx="2159662" cy="462687"/>
            </a:xfrm>
            <a:prstGeom prst="rect">
              <a:avLst/>
            </a:prstGeom>
          </p:spPr>
        </p:pic>
        <p:pic>
          <p:nvPicPr>
            <p:cNvPr id="52" name="Picture 547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3169577" y="102336"/>
              <a:ext cx="2159662" cy="462687"/>
            </a:xfrm>
            <a:prstGeom prst="rect">
              <a:avLst/>
            </a:prstGeom>
          </p:spPr>
        </p:pic>
        <p:pic>
          <p:nvPicPr>
            <p:cNvPr id="53" name="Picture 20616"/>
            <p:cNvPicPr/>
            <p:nvPr/>
          </p:nvPicPr>
          <p:blipFill>
            <a:blip r:embed="rId4"/>
            <a:stretch>
              <a:fillRect/>
            </a:stretch>
          </p:blipFill>
          <p:spPr>
            <a:xfrm>
              <a:off x="5321160" y="101397"/>
              <a:ext cx="865632" cy="463296"/>
            </a:xfrm>
            <a:prstGeom prst="rect">
              <a:avLst/>
            </a:prstGeom>
          </p:spPr>
        </p:pic>
        <p:sp>
          <p:nvSpPr>
            <p:cNvPr id="54" name="Rectangle 551"/>
            <p:cNvSpPr/>
            <p:nvPr/>
          </p:nvSpPr>
          <p:spPr>
            <a:xfrm>
              <a:off x="1943342" y="210438"/>
              <a:ext cx="5219910" cy="285627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pl-PL" sz="1900" b="1" spc="95">
                  <a:solidFill>
                    <a:srgbClr val="FEE0C5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Siedem</a:t>
              </a:r>
              <a:r>
                <a:rPr lang="pl-PL" sz="1900" b="1" spc="-30">
                  <a:solidFill>
                    <a:srgbClr val="FEE0C5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pl-PL" sz="1900" b="1" spc="95">
                  <a:solidFill>
                    <a:srgbClr val="FEE0C5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kluczowych</a:t>
              </a:r>
              <a:r>
                <a:rPr lang="pl-PL" sz="1900" b="1" spc="-30">
                  <a:solidFill>
                    <a:srgbClr val="FEE0C5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pl-PL" sz="1900" b="1" spc="95">
                  <a:solidFill>
                    <a:srgbClr val="FEE0C5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cech</a:t>
              </a:r>
              <a:r>
                <a:rPr lang="pl-PL" sz="1900" b="1" spc="-30">
                  <a:solidFill>
                    <a:srgbClr val="FEE0C5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pl-PL" sz="1900" b="1" spc="95">
                  <a:solidFill>
                    <a:srgbClr val="FEE0C5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podejścia</a:t>
              </a:r>
              <a:r>
                <a:rPr lang="pl-PL" sz="1900" b="1" spc="-30">
                  <a:solidFill>
                    <a:srgbClr val="FEE0C5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pl-PL" sz="1900" b="1" spc="95">
                  <a:solidFill>
                    <a:srgbClr val="FEE0C5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Leader</a:t>
              </a:r>
              <a:endParaRPr lang="pl-PL" sz="1000">
                <a:solidFill>
                  <a:srgbClr val="21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39281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609597" y="692696"/>
            <a:ext cx="6347715" cy="2595460"/>
          </a:xfrm>
        </p:spPr>
        <p:txBody>
          <a:bodyPr>
            <a:normAutofit fontScale="90000"/>
          </a:bodyPr>
          <a:lstStyle/>
          <a:p>
            <a:r>
              <a:rPr lang="pl-PL" b="1" dirty="0" smtClean="0"/>
              <a:t>LGD – PATRENRSTWO TRÓJSEKTOROWE </a:t>
            </a:r>
            <a:r>
              <a:rPr lang="pl-PL" dirty="0" smtClean="0"/>
              <a:t>(sektor publiczny, gospodarczy </a:t>
            </a:r>
            <a:br>
              <a:rPr lang="pl-PL" dirty="0" smtClean="0"/>
            </a:br>
            <a:r>
              <a:rPr lang="pl-PL" dirty="0" smtClean="0"/>
              <a:t>i społeczny)</a:t>
            </a:r>
            <a:endParaRPr lang="pl-PL" dirty="0"/>
          </a:p>
        </p:txBody>
      </p:sp>
      <p:sp>
        <p:nvSpPr>
          <p:cNvPr id="6" name="Symbol zastępczy tekstu 5"/>
          <p:cNvSpPr>
            <a:spLocks noGrp="1"/>
          </p:cNvSpPr>
          <p:nvPr>
            <p:ph type="body" idx="1"/>
          </p:nvPr>
        </p:nvSpPr>
        <p:spPr>
          <a:xfrm>
            <a:off x="609598" y="3573016"/>
            <a:ext cx="6347715" cy="2468346"/>
          </a:xfrm>
        </p:spPr>
        <p:txBody>
          <a:bodyPr>
            <a:normAutofit/>
          </a:bodyPr>
          <a:lstStyle/>
          <a:p>
            <a:r>
              <a:rPr lang="pl-PL" sz="2400" b="1" dirty="0" smtClean="0"/>
              <a:t>Obecne</a:t>
            </a:r>
            <a:r>
              <a:rPr lang="pl-PL" sz="2400" dirty="0" smtClean="0"/>
              <a:t> – ok. 65 tys. ludności, 35 członków, siedziba i biuro Łubowie.</a:t>
            </a:r>
          </a:p>
          <a:p>
            <a:r>
              <a:rPr lang="pl-PL" sz="2400" b="1" dirty="0" smtClean="0"/>
              <a:t>Zarząd</a:t>
            </a:r>
            <a:r>
              <a:rPr lang="pl-PL" sz="2400" dirty="0" smtClean="0"/>
              <a:t>: Bogdan </a:t>
            </a:r>
            <a:r>
              <a:rPr lang="pl-PL" sz="2400" dirty="0" err="1" smtClean="0"/>
              <a:t>Kemnitz</a:t>
            </a:r>
            <a:r>
              <a:rPr lang="pl-PL" sz="2400" dirty="0"/>
              <a:t> </a:t>
            </a:r>
            <a:r>
              <a:rPr lang="pl-PL" sz="2400" dirty="0" smtClean="0"/>
              <a:t>– Prezes, Włodzimierz Leman – </a:t>
            </a:r>
            <a:r>
              <a:rPr lang="pl-PL" sz="2400" dirty="0" err="1" smtClean="0"/>
              <a:t>viceprezes</a:t>
            </a:r>
            <a:r>
              <a:rPr lang="pl-PL" sz="2400" dirty="0" smtClean="0"/>
              <a:t>, Andrzej Łozowski – </a:t>
            </a:r>
            <a:r>
              <a:rPr lang="pl-PL" sz="2400" dirty="0" err="1" smtClean="0"/>
              <a:t>viceprezes</a:t>
            </a:r>
            <a:r>
              <a:rPr lang="pl-PL" sz="2400" dirty="0" smtClean="0"/>
              <a:t>, Dorota Nowacka, Grzegorz Taterka, Adam Serwatka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2374450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8523"/>
          <p:cNvGrpSpPr/>
          <p:nvPr/>
        </p:nvGrpSpPr>
        <p:grpSpPr>
          <a:xfrm>
            <a:off x="0" y="1"/>
            <a:ext cx="9144000" cy="6858000"/>
            <a:chOff x="-1422116" y="-1582807"/>
            <a:chExt cx="9144220" cy="6858307"/>
          </a:xfrm>
        </p:grpSpPr>
        <p:sp>
          <p:nvSpPr>
            <p:cNvPr id="3" name="Shape 21807"/>
            <p:cNvSpPr/>
            <p:nvPr/>
          </p:nvSpPr>
          <p:spPr>
            <a:xfrm>
              <a:off x="-1422116" y="-1582807"/>
              <a:ext cx="9144220" cy="6858307"/>
            </a:xfrm>
            <a:custGeom>
              <a:avLst/>
              <a:gdLst/>
              <a:ahLst/>
              <a:cxnLst/>
              <a:rect l="0" t="0" r="0" b="0"/>
              <a:pathLst>
                <a:path w="6299987" h="3692690">
                  <a:moveTo>
                    <a:pt x="0" y="0"/>
                  </a:moveTo>
                  <a:lnTo>
                    <a:pt x="6299987" y="0"/>
                  </a:lnTo>
                  <a:lnTo>
                    <a:pt x="6299987" y="3692690"/>
                  </a:lnTo>
                  <a:lnTo>
                    <a:pt x="0" y="3692690"/>
                  </a:lnTo>
                  <a:lnTo>
                    <a:pt x="0" y="0"/>
                  </a:lnTo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6E8D9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pl-PL"/>
            </a:p>
          </p:txBody>
        </p:sp>
        <p:sp>
          <p:nvSpPr>
            <p:cNvPr id="4" name="Shape 765"/>
            <p:cNvSpPr/>
            <p:nvPr/>
          </p:nvSpPr>
          <p:spPr>
            <a:xfrm>
              <a:off x="2060410" y="1767180"/>
              <a:ext cx="1532928" cy="882650"/>
            </a:xfrm>
            <a:custGeom>
              <a:avLst/>
              <a:gdLst/>
              <a:ahLst/>
              <a:cxnLst/>
              <a:rect l="0" t="0" r="0" b="0"/>
              <a:pathLst>
                <a:path w="1532928" h="882650">
                  <a:moveTo>
                    <a:pt x="766458" y="0"/>
                  </a:moveTo>
                  <a:cubicBezTo>
                    <a:pt x="1189761" y="0"/>
                    <a:pt x="1532928" y="197599"/>
                    <a:pt x="1532928" y="441325"/>
                  </a:cubicBezTo>
                  <a:cubicBezTo>
                    <a:pt x="1532928" y="685050"/>
                    <a:pt x="1189761" y="882650"/>
                    <a:pt x="766458" y="882650"/>
                  </a:cubicBezTo>
                  <a:cubicBezTo>
                    <a:pt x="343154" y="882650"/>
                    <a:pt x="0" y="685050"/>
                    <a:pt x="0" y="441325"/>
                  </a:cubicBezTo>
                  <a:cubicBezTo>
                    <a:pt x="0" y="197599"/>
                    <a:pt x="343154" y="0"/>
                    <a:pt x="766458" y="0"/>
                  </a:cubicBez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pl-PL"/>
            </a:p>
          </p:txBody>
        </p:sp>
        <p:sp>
          <p:nvSpPr>
            <p:cNvPr id="5" name="Shape 766"/>
            <p:cNvSpPr/>
            <p:nvPr/>
          </p:nvSpPr>
          <p:spPr>
            <a:xfrm>
              <a:off x="2060410" y="1767180"/>
              <a:ext cx="1532928" cy="882650"/>
            </a:xfrm>
            <a:custGeom>
              <a:avLst/>
              <a:gdLst/>
              <a:ahLst/>
              <a:cxnLst/>
              <a:rect l="0" t="0" r="0" b="0"/>
              <a:pathLst>
                <a:path w="1532928" h="882650">
                  <a:moveTo>
                    <a:pt x="1532928" y="441325"/>
                  </a:moveTo>
                  <a:cubicBezTo>
                    <a:pt x="1532928" y="685050"/>
                    <a:pt x="1189761" y="882650"/>
                    <a:pt x="766458" y="882650"/>
                  </a:cubicBezTo>
                  <a:cubicBezTo>
                    <a:pt x="343154" y="882650"/>
                    <a:pt x="0" y="685050"/>
                    <a:pt x="0" y="441325"/>
                  </a:cubicBezTo>
                  <a:cubicBezTo>
                    <a:pt x="0" y="197599"/>
                    <a:pt x="343154" y="0"/>
                    <a:pt x="766458" y="0"/>
                  </a:cubicBezTo>
                  <a:cubicBezTo>
                    <a:pt x="1189761" y="0"/>
                    <a:pt x="1532928" y="197599"/>
                    <a:pt x="1532928" y="441325"/>
                  </a:cubicBezTo>
                  <a:close/>
                </a:path>
              </a:pathLst>
            </a:custGeom>
            <a:ln w="13259" cap="flat">
              <a:miter lim="127000"/>
            </a:ln>
          </p:spPr>
          <p:style>
            <a:lnRef idx="1">
              <a:srgbClr val="211F1F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pl-PL"/>
            </a:p>
          </p:txBody>
        </p:sp>
        <p:sp>
          <p:nvSpPr>
            <p:cNvPr id="6" name="Shape 21808"/>
            <p:cNvSpPr/>
            <p:nvPr/>
          </p:nvSpPr>
          <p:spPr>
            <a:xfrm>
              <a:off x="3753828" y="959586"/>
              <a:ext cx="2123922" cy="520573"/>
            </a:xfrm>
            <a:custGeom>
              <a:avLst/>
              <a:gdLst/>
              <a:ahLst/>
              <a:cxnLst/>
              <a:rect l="0" t="0" r="0" b="0"/>
              <a:pathLst>
                <a:path w="2123922" h="520573">
                  <a:moveTo>
                    <a:pt x="0" y="0"/>
                  </a:moveTo>
                  <a:lnTo>
                    <a:pt x="2123922" y="0"/>
                  </a:lnTo>
                  <a:lnTo>
                    <a:pt x="2123922" y="520573"/>
                  </a:lnTo>
                  <a:lnTo>
                    <a:pt x="0" y="520573"/>
                  </a:lnTo>
                  <a:lnTo>
                    <a:pt x="0" y="0"/>
                  </a:lnTo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pl-PL"/>
            </a:p>
          </p:txBody>
        </p:sp>
        <p:sp>
          <p:nvSpPr>
            <p:cNvPr id="7" name="Shape 768"/>
            <p:cNvSpPr/>
            <p:nvPr/>
          </p:nvSpPr>
          <p:spPr>
            <a:xfrm>
              <a:off x="3753815" y="959586"/>
              <a:ext cx="2123935" cy="520573"/>
            </a:xfrm>
            <a:custGeom>
              <a:avLst/>
              <a:gdLst/>
              <a:ahLst/>
              <a:cxnLst/>
              <a:rect l="0" t="0" r="0" b="0"/>
              <a:pathLst>
                <a:path w="2123935" h="520573">
                  <a:moveTo>
                    <a:pt x="0" y="520573"/>
                  </a:moveTo>
                  <a:lnTo>
                    <a:pt x="2123935" y="520573"/>
                  </a:lnTo>
                  <a:lnTo>
                    <a:pt x="2123935" y="0"/>
                  </a:lnTo>
                  <a:lnTo>
                    <a:pt x="0" y="0"/>
                  </a:lnTo>
                  <a:close/>
                </a:path>
              </a:pathLst>
            </a:custGeom>
            <a:ln w="7645" cap="sq">
              <a:miter lim="127000"/>
            </a:ln>
          </p:spPr>
          <p:style>
            <a:lnRef idx="1">
              <a:srgbClr val="F36D2A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pl-PL"/>
            </a:p>
          </p:txBody>
        </p:sp>
        <p:sp>
          <p:nvSpPr>
            <p:cNvPr id="8" name="Shape 21809"/>
            <p:cNvSpPr/>
            <p:nvPr/>
          </p:nvSpPr>
          <p:spPr>
            <a:xfrm>
              <a:off x="4319054" y="2034425"/>
              <a:ext cx="1548003" cy="385102"/>
            </a:xfrm>
            <a:custGeom>
              <a:avLst/>
              <a:gdLst/>
              <a:ahLst/>
              <a:cxnLst/>
              <a:rect l="0" t="0" r="0" b="0"/>
              <a:pathLst>
                <a:path w="1548003" h="385102">
                  <a:moveTo>
                    <a:pt x="0" y="0"/>
                  </a:moveTo>
                  <a:lnTo>
                    <a:pt x="1548003" y="0"/>
                  </a:lnTo>
                  <a:lnTo>
                    <a:pt x="1548003" y="385102"/>
                  </a:lnTo>
                  <a:lnTo>
                    <a:pt x="0" y="385102"/>
                  </a:lnTo>
                  <a:lnTo>
                    <a:pt x="0" y="0"/>
                  </a:lnTo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pl-PL"/>
            </a:p>
          </p:txBody>
        </p:sp>
        <p:sp>
          <p:nvSpPr>
            <p:cNvPr id="9" name="Shape 770"/>
            <p:cNvSpPr/>
            <p:nvPr/>
          </p:nvSpPr>
          <p:spPr>
            <a:xfrm>
              <a:off x="4319054" y="2034425"/>
              <a:ext cx="1548003" cy="385102"/>
            </a:xfrm>
            <a:custGeom>
              <a:avLst/>
              <a:gdLst/>
              <a:ahLst/>
              <a:cxnLst/>
              <a:rect l="0" t="0" r="0" b="0"/>
              <a:pathLst>
                <a:path w="1548003" h="385102">
                  <a:moveTo>
                    <a:pt x="0" y="385102"/>
                  </a:moveTo>
                  <a:lnTo>
                    <a:pt x="1548003" y="385102"/>
                  </a:lnTo>
                  <a:lnTo>
                    <a:pt x="1548003" y="0"/>
                  </a:lnTo>
                  <a:lnTo>
                    <a:pt x="0" y="0"/>
                  </a:lnTo>
                  <a:close/>
                </a:path>
              </a:pathLst>
            </a:custGeom>
            <a:ln w="7620" cap="sq">
              <a:miter lim="127000"/>
            </a:ln>
          </p:spPr>
          <p:style>
            <a:lnRef idx="1">
              <a:srgbClr val="F36D2A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pl-PL"/>
            </a:p>
          </p:txBody>
        </p:sp>
        <p:sp>
          <p:nvSpPr>
            <p:cNvPr id="10" name="Shape 21810"/>
            <p:cNvSpPr/>
            <p:nvPr/>
          </p:nvSpPr>
          <p:spPr>
            <a:xfrm>
              <a:off x="4022700" y="2852623"/>
              <a:ext cx="1848612" cy="226352"/>
            </a:xfrm>
            <a:custGeom>
              <a:avLst/>
              <a:gdLst/>
              <a:ahLst/>
              <a:cxnLst/>
              <a:rect l="0" t="0" r="0" b="0"/>
              <a:pathLst>
                <a:path w="1848612" h="226352">
                  <a:moveTo>
                    <a:pt x="0" y="0"/>
                  </a:moveTo>
                  <a:lnTo>
                    <a:pt x="1848612" y="0"/>
                  </a:lnTo>
                  <a:lnTo>
                    <a:pt x="1848612" y="226352"/>
                  </a:lnTo>
                  <a:lnTo>
                    <a:pt x="0" y="226352"/>
                  </a:lnTo>
                  <a:lnTo>
                    <a:pt x="0" y="0"/>
                  </a:lnTo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pl-PL"/>
            </a:p>
          </p:txBody>
        </p:sp>
        <p:sp>
          <p:nvSpPr>
            <p:cNvPr id="11" name="Shape 772"/>
            <p:cNvSpPr/>
            <p:nvPr/>
          </p:nvSpPr>
          <p:spPr>
            <a:xfrm>
              <a:off x="4022700" y="2852623"/>
              <a:ext cx="1848612" cy="226352"/>
            </a:xfrm>
            <a:custGeom>
              <a:avLst/>
              <a:gdLst/>
              <a:ahLst/>
              <a:cxnLst/>
              <a:rect l="0" t="0" r="0" b="0"/>
              <a:pathLst>
                <a:path w="1848612" h="226352">
                  <a:moveTo>
                    <a:pt x="0" y="226352"/>
                  </a:moveTo>
                  <a:lnTo>
                    <a:pt x="1848612" y="226352"/>
                  </a:lnTo>
                  <a:lnTo>
                    <a:pt x="1848612" y="0"/>
                  </a:lnTo>
                  <a:lnTo>
                    <a:pt x="0" y="0"/>
                  </a:lnTo>
                  <a:close/>
                </a:path>
              </a:pathLst>
            </a:custGeom>
            <a:ln w="7620" cap="sq">
              <a:miter lim="127000"/>
            </a:ln>
          </p:spPr>
          <p:style>
            <a:lnRef idx="1">
              <a:srgbClr val="F36D2A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pl-PL"/>
            </a:p>
          </p:txBody>
        </p:sp>
        <p:sp>
          <p:nvSpPr>
            <p:cNvPr id="12" name="Shape 21811"/>
            <p:cNvSpPr/>
            <p:nvPr/>
          </p:nvSpPr>
          <p:spPr>
            <a:xfrm>
              <a:off x="1785315" y="3259023"/>
              <a:ext cx="1979994" cy="226352"/>
            </a:xfrm>
            <a:custGeom>
              <a:avLst/>
              <a:gdLst/>
              <a:ahLst/>
              <a:cxnLst/>
              <a:rect l="0" t="0" r="0" b="0"/>
              <a:pathLst>
                <a:path w="1979994" h="226352">
                  <a:moveTo>
                    <a:pt x="0" y="0"/>
                  </a:moveTo>
                  <a:lnTo>
                    <a:pt x="1979994" y="0"/>
                  </a:lnTo>
                  <a:lnTo>
                    <a:pt x="1979994" y="226352"/>
                  </a:lnTo>
                  <a:lnTo>
                    <a:pt x="0" y="226352"/>
                  </a:lnTo>
                  <a:lnTo>
                    <a:pt x="0" y="0"/>
                  </a:lnTo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pl-PL"/>
            </a:p>
          </p:txBody>
        </p:sp>
        <p:sp>
          <p:nvSpPr>
            <p:cNvPr id="13" name="Shape 774"/>
            <p:cNvSpPr/>
            <p:nvPr/>
          </p:nvSpPr>
          <p:spPr>
            <a:xfrm>
              <a:off x="1785303" y="3259023"/>
              <a:ext cx="1980006" cy="226352"/>
            </a:xfrm>
            <a:custGeom>
              <a:avLst/>
              <a:gdLst/>
              <a:ahLst/>
              <a:cxnLst/>
              <a:rect l="0" t="0" r="0" b="0"/>
              <a:pathLst>
                <a:path w="1980006" h="226352">
                  <a:moveTo>
                    <a:pt x="0" y="226352"/>
                  </a:moveTo>
                  <a:lnTo>
                    <a:pt x="1980006" y="226352"/>
                  </a:lnTo>
                  <a:lnTo>
                    <a:pt x="1980006" y="0"/>
                  </a:lnTo>
                  <a:lnTo>
                    <a:pt x="0" y="0"/>
                  </a:lnTo>
                  <a:close/>
                </a:path>
              </a:pathLst>
            </a:custGeom>
            <a:ln w="7620" cap="sq">
              <a:miter lim="127000"/>
            </a:ln>
          </p:spPr>
          <p:style>
            <a:lnRef idx="1">
              <a:srgbClr val="F36D2A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pl-PL"/>
            </a:p>
          </p:txBody>
        </p:sp>
        <p:sp>
          <p:nvSpPr>
            <p:cNvPr id="14" name="Shape 21812"/>
            <p:cNvSpPr/>
            <p:nvPr/>
          </p:nvSpPr>
          <p:spPr>
            <a:xfrm>
              <a:off x="474243" y="2397328"/>
              <a:ext cx="1079995" cy="520573"/>
            </a:xfrm>
            <a:custGeom>
              <a:avLst/>
              <a:gdLst/>
              <a:ahLst/>
              <a:cxnLst/>
              <a:rect l="0" t="0" r="0" b="0"/>
              <a:pathLst>
                <a:path w="1079995" h="520573">
                  <a:moveTo>
                    <a:pt x="0" y="0"/>
                  </a:moveTo>
                  <a:lnTo>
                    <a:pt x="1079995" y="0"/>
                  </a:lnTo>
                  <a:lnTo>
                    <a:pt x="1079995" y="520573"/>
                  </a:lnTo>
                  <a:lnTo>
                    <a:pt x="0" y="520573"/>
                  </a:lnTo>
                  <a:lnTo>
                    <a:pt x="0" y="0"/>
                  </a:lnTo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pl-PL"/>
            </a:p>
          </p:txBody>
        </p:sp>
        <p:sp>
          <p:nvSpPr>
            <p:cNvPr id="15" name="Shape 776"/>
            <p:cNvSpPr/>
            <p:nvPr/>
          </p:nvSpPr>
          <p:spPr>
            <a:xfrm>
              <a:off x="474243" y="2397328"/>
              <a:ext cx="1079995" cy="520573"/>
            </a:xfrm>
            <a:custGeom>
              <a:avLst/>
              <a:gdLst/>
              <a:ahLst/>
              <a:cxnLst/>
              <a:rect l="0" t="0" r="0" b="0"/>
              <a:pathLst>
                <a:path w="1079995" h="520573">
                  <a:moveTo>
                    <a:pt x="0" y="520573"/>
                  </a:moveTo>
                  <a:lnTo>
                    <a:pt x="1079995" y="520573"/>
                  </a:lnTo>
                  <a:lnTo>
                    <a:pt x="1079995" y="0"/>
                  </a:lnTo>
                  <a:lnTo>
                    <a:pt x="0" y="0"/>
                  </a:lnTo>
                  <a:close/>
                </a:path>
              </a:pathLst>
            </a:custGeom>
            <a:ln w="7620" cap="sq">
              <a:miter lim="127000"/>
            </a:ln>
          </p:spPr>
          <p:style>
            <a:lnRef idx="1">
              <a:srgbClr val="F36D2A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pl-PL"/>
            </a:p>
          </p:txBody>
        </p:sp>
        <p:sp>
          <p:nvSpPr>
            <p:cNvPr id="16" name="Shape 21813"/>
            <p:cNvSpPr/>
            <p:nvPr/>
          </p:nvSpPr>
          <p:spPr>
            <a:xfrm>
              <a:off x="1116317" y="1175042"/>
              <a:ext cx="1472248" cy="226364"/>
            </a:xfrm>
            <a:custGeom>
              <a:avLst/>
              <a:gdLst/>
              <a:ahLst/>
              <a:cxnLst/>
              <a:rect l="0" t="0" r="0" b="0"/>
              <a:pathLst>
                <a:path w="1472248" h="226364">
                  <a:moveTo>
                    <a:pt x="0" y="0"/>
                  </a:moveTo>
                  <a:lnTo>
                    <a:pt x="1472248" y="0"/>
                  </a:lnTo>
                  <a:lnTo>
                    <a:pt x="1472248" y="226364"/>
                  </a:lnTo>
                  <a:lnTo>
                    <a:pt x="0" y="226364"/>
                  </a:lnTo>
                  <a:lnTo>
                    <a:pt x="0" y="0"/>
                  </a:lnTo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pl-PL"/>
            </a:p>
          </p:txBody>
        </p:sp>
        <p:sp>
          <p:nvSpPr>
            <p:cNvPr id="17" name="Shape 778"/>
            <p:cNvSpPr/>
            <p:nvPr/>
          </p:nvSpPr>
          <p:spPr>
            <a:xfrm>
              <a:off x="1116317" y="1175042"/>
              <a:ext cx="1472248" cy="226364"/>
            </a:xfrm>
            <a:custGeom>
              <a:avLst/>
              <a:gdLst/>
              <a:ahLst/>
              <a:cxnLst/>
              <a:rect l="0" t="0" r="0" b="0"/>
              <a:pathLst>
                <a:path w="1472248" h="226364">
                  <a:moveTo>
                    <a:pt x="0" y="226364"/>
                  </a:moveTo>
                  <a:lnTo>
                    <a:pt x="1472248" y="226364"/>
                  </a:lnTo>
                  <a:lnTo>
                    <a:pt x="1472248" y="0"/>
                  </a:lnTo>
                  <a:lnTo>
                    <a:pt x="0" y="0"/>
                  </a:lnTo>
                  <a:close/>
                </a:path>
              </a:pathLst>
            </a:custGeom>
            <a:ln w="7620" cap="sq">
              <a:miter lim="127000"/>
            </a:ln>
          </p:spPr>
          <p:style>
            <a:lnRef idx="1">
              <a:srgbClr val="F36D2A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pl-PL"/>
            </a:p>
          </p:txBody>
        </p:sp>
        <p:sp>
          <p:nvSpPr>
            <p:cNvPr id="18" name="Shape 779"/>
            <p:cNvSpPr/>
            <p:nvPr/>
          </p:nvSpPr>
          <p:spPr>
            <a:xfrm>
              <a:off x="1901418" y="1501330"/>
              <a:ext cx="348196" cy="353416"/>
            </a:xfrm>
            <a:custGeom>
              <a:avLst/>
              <a:gdLst/>
              <a:ahLst/>
              <a:cxnLst/>
              <a:rect l="0" t="0" r="0" b="0"/>
              <a:pathLst>
                <a:path w="348196" h="353416">
                  <a:moveTo>
                    <a:pt x="74270" y="0"/>
                  </a:moveTo>
                  <a:lnTo>
                    <a:pt x="307937" y="237134"/>
                  </a:lnTo>
                  <a:lnTo>
                    <a:pt x="345491" y="201511"/>
                  </a:lnTo>
                  <a:lnTo>
                    <a:pt x="348196" y="353416"/>
                  </a:lnTo>
                  <a:lnTo>
                    <a:pt x="194640" y="347358"/>
                  </a:lnTo>
                  <a:lnTo>
                    <a:pt x="232194" y="311722"/>
                  </a:lnTo>
                  <a:lnTo>
                    <a:pt x="0" y="74181"/>
                  </a:lnTo>
                  <a:lnTo>
                    <a:pt x="74270" y="0"/>
                  </a:lnTo>
                  <a:close/>
                </a:path>
              </a:pathLst>
            </a:custGeom>
            <a:ln w="0" cap="sq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36D2A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pl-PL"/>
            </a:p>
          </p:txBody>
        </p:sp>
        <p:sp>
          <p:nvSpPr>
            <p:cNvPr id="19" name="Shape 780"/>
            <p:cNvSpPr/>
            <p:nvPr/>
          </p:nvSpPr>
          <p:spPr>
            <a:xfrm>
              <a:off x="1901418" y="1501330"/>
              <a:ext cx="348196" cy="353416"/>
            </a:xfrm>
            <a:custGeom>
              <a:avLst/>
              <a:gdLst/>
              <a:ahLst/>
              <a:cxnLst/>
              <a:rect l="0" t="0" r="0" b="0"/>
              <a:pathLst>
                <a:path w="348196" h="353416">
                  <a:moveTo>
                    <a:pt x="194640" y="347358"/>
                  </a:moveTo>
                  <a:lnTo>
                    <a:pt x="232194" y="311722"/>
                  </a:lnTo>
                  <a:lnTo>
                    <a:pt x="0" y="74181"/>
                  </a:lnTo>
                  <a:lnTo>
                    <a:pt x="74270" y="0"/>
                  </a:lnTo>
                  <a:lnTo>
                    <a:pt x="307937" y="237134"/>
                  </a:lnTo>
                  <a:lnTo>
                    <a:pt x="345491" y="201511"/>
                  </a:lnTo>
                  <a:lnTo>
                    <a:pt x="348196" y="353416"/>
                  </a:lnTo>
                  <a:lnTo>
                    <a:pt x="194640" y="347358"/>
                  </a:lnTo>
                  <a:close/>
                </a:path>
              </a:pathLst>
            </a:custGeom>
            <a:ln w="9119" cap="sq">
              <a:miter lim="127000"/>
            </a:ln>
          </p:spPr>
          <p:style>
            <a:lnRef idx="1">
              <a:srgbClr val="000000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pl-PL"/>
            </a:p>
          </p:txBody>
        </p:sp>
        <p:sp>
          <p:nvSpPr>
            <p:cNvPr id="20" name="Shape 781"/>
            <p:cNvSpPr/>
            <p:nvPr/>
          </p:nvSpPr>
          <p:spPr>
            <a:xfrm>
              <a:off x="3218472" y="1285163"/>
              <a:ext cx="466382" cy="485166"/>
            </a:xfrm>
            <a:custGeom>
              <a:avLst/>
              <a:gdLst/>
              <a:ahLst/>
              <a:cxnLst/>
              <a:rect l="0" t="0" r="0" b="0"/>
              <a:pathLst>
                <a:path w="466382" h="485166">
                  <a:moveTo>
                    <a:pt x="390182" y="0"/>
                  </a:moveTo>
                  <a:lnTo>
                    <a:pt x="466382" y="72772"/>
                  </a:lnTo>
                  <a:lnTo>
                    <a:pt x="144780" y="409360"/>
                  </a:lnTo>
                  <a:lnTo>
                    <a:pt x="182880" y="445745"/>
                  </a:lnTo>
                  <a:lnTo>
                    <a:pt x="0" y="485166"/>
                  </a:lnTo>
                  <a:lnTo>
                    <a:pt x="30480" y="300190"/>
                  </a:lnTo>
                  <a:lnTo>
                    <a:pt x="68580" y="336576"/>
                  </a:lnTo>
                  <a:lnTo>
                    <a:pt x="390182" y="0"/>
                  </a:lnTo>
                  <a:close/>
                </a:path>
              </a:pathLst>
            </a:custGeom>
            <a:ln w="0" cap="sq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36D2A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pl-PL"/>
            </a:p>
          </p:txBody>
        </p:sp>
        <p:sp>
          <p:nvSpPr>
            <p:cNvPr id="21" name="Shape 782"/>
            <p:cNvSpPr/>
            <p:nvPr/>
          </p:nvSpPr>
          <p:spPr>
            <a:xfrm>
              <a:off x="3218472" y="1285163"/>
              <a:ext cx="466356" cy="485166"/>
            </a:xfrm>
            <a:custGeom>
              <a:avLst/>
              <a:gdLst/>
              <a:ahLst/>
              <a:cxnLst/>
              <a:rect l="0" t="0" r="0" b="0"/>
              <a:pathLst>
                <a:path w="466356" h="485166">
                  <a:moveTo>
                    <a:pt x="30480" y="300190"/>
                  </a:moveTo>
                  <a:lnTo>
                    <a:pt x="68580" y="336576"/>
                  </a:lnTo>
                  <a:lnTo>
                    <a:pt x="390156" y="0"/>
                  </a:lnTo>
                  <a:lnTo>
                    <a:pt x="466356" y="72772"/>
                  </a:lnTo>
                  <a:lnTo>
                    <a:pt x="144780" y="409360"/>
                  </a:lnTo>
                  <a:lnTo>
                    <a:pt x="182880" y="445745"/>
                  </a:lnTo>
                  <a:lnTo>
                    <a:pt x="0" y="485166"/>
                  </a:lnTo>
                  <a:lnTo>
                    <a:pt x="30480" y="300190"/>
                  </a:lnTo>
                  <a:close/>
                </a:path>
              </a:pathLst>
            </a:custGeom>
            <a:ln w="9119" cap="sq">
              <a:miter lim="127000"/>
            </a:ln>
          </p:spPr>
          <p:style>
            <a:lnRef idx="1">
              <a:srgbClr val="000000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pl-PL"/>
            </a:p>
          </p:txBody>
        </p:sp>
        <p:sp>
          <p:nvSpPr>
            <p:cNvPr id="22" name="Shape 783"/>
            <p:cNvSpPr/>
            <p:nvPr/>
          </p:nvSpPr>
          <p:spPr>
            <a:xfrm>
              <a:off x="1601178" y="2338743"/>
              <a:ext cx="485775" cy="229070"/>
            </a:xfrm>
            <a:custGeom>
              <a:avLst/>
              <a:gdLst/>
              <a:ahLst/>
              <a:cxnLst/>
              <a:rect l="0" t="0" r="0" b="0"/>
              <a:pathLst>
                <a:path w="485775" h="229070">
                  <a:moveTo>
                    <a:pt x="344856" y="0"/>
                  </a:moveTo>
                  <a:lnTo>
                    <a:pt x="485775" y="76784"/>
                  </a:lnTo>
                  <a:lnTo>
                    <a:pt x="389687" y="204762"/>
                  </a:lnTo>
                  <a:lnTo>
                    <a:pt x="377952" y="152920"/>
                  </a:lnTo>
                  <a:lnTo>
                    <a:pt x="22708" y="229070"/>
                  </a:lnTo>
                  <a:lnTo>
                    <a:pt x="0" y="127355"/>
                  </a:lnTo>
                  <a:lnTo>
                    <a:pt x="355219" y="51232"/>
                  </a:lnTo>
                  <a:lnTo>
                    <a:pt x="344856" y="0"/>
                  </a:lnTo>
                  <a:close/>
                </a:path>
              </a:pathLst>
            </a:custGeom>
            <a:ln w="0" cap="sq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36D2A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pl-PL"/>
            </a:p>
          </p:txBody>
        </p:sp>
        <p:sp>
          <p:nvSpPr>
            <p:cNvPr id="23" name="Shape 784"/>
            <p:cNvSpPr/>
            <p:nvPr/>
          </p:nvSpPr>
          <p:spPr>
            <a:xfrm>
              <a:off x="1601178" y="2338743"/>
              <a:ext cx="485775" cy="229070"/>
            </a:xfrm>
            <a:custGeom>
              <a:avLst/>
              <a:gdLst/>
              <a:ahLst/>
              <a:cxnLst/>
              <a:rect l="0" t="0" r="0" b="0"/>
              <a:pathLst>
                <a:path w="485775" h="229070">
                  <a:moveTo>
                    <a:pt x="389687" y="204762"/>
                  </a:moveTo>
                  <a:lnTo>
                    <a:pt x="377952" y="152920"/>
                  </a:lnTo>
                  <a:lnTo>
                    <a:pt x="22708" y="229070"/>
                  </a:lnTo>
                  <a:lnTo>
                    <a:pt x="0" y="127355"/>
                  </a:lnTo>
                  <a:lnTo>
                    <a:pt x="355219" y="51232"/>
                  </a:lnTo>
                  <a:lnTo>
                    <a:pt x="344856" y="0"/>
                  </a:lnTo>
                  <a:lnTo>
                    <a:pt x="485775" y="76784"/>
                  </a:lnTo>
                  <a:lnTo>
                    <a:pt x="389687" y="204762"/>
                  </a:lnTo>
                  <a:close/>
                </a:path>
              </a:pathLst>
            </a:custGeom>
            <a:ln w="9119" cap="sq">
              <a:miter lim="127000"/>
            </a:ln>
          </p:spPr>
          <p:style>
            <a:lnRef idx="1">
              <a:srgbClr val="000000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pl-PL"/>
            </a:p>
          </p:txBody>
        </p:sp>
        <p:sp>
          <p:nvSpPr>
            <p:cNvPr id="24" name="Shape 785"/>
            <p:cNvSpPr/>
            <p:nvPr/>
          </p:nvSpPr>
          <p:spPr>
            <a:xfrm>
              <a:off x="2691295" y="2720086"/>
              <a:ext cx="210312" cy="473037"/>
            </a:xfrm>
            <a:custGeom>
              <a:avLst/>
              <a:gdLst/>
              <a:ahLst/>
              <a:cxnLst/>
              <a:rect l="0" t="0" r="0" b="0"/>
              <a:pathLst>
                <a:path w="210312" h="473037">
                  <a:moveTo>
                    <a:pt x="115824" y="0"/>
                  </a:moveTo>
                  <a:lnTo>
                    <a:pt x="210312" y="127356"/>
                  </a:lnTo>
                  <a:lnTo>
                    <a:pt x="156985" y="122796"/>
                  </a:lnTo>
                  <a:lnTo>
                    <a:pt x="123457" y="473037"/>
                  </a:lnTo>
                  <a:lnTo>
                    <a:pt x="19812" y="463944"/>
                  </a:lnTo>
                  <a:lnTo>
                    <a:pt x="53340" y="112205"/>
                  </a:lnTo>
                  <a:lnTo>
                    <a:pt x="0" y="107645"/>
                  </a:lnTo>
                  <a:lnTo>
                    <a:pt x="115824" y="0"/>
                  </a:lnTo>
                  <a:close/>
                </a:path>
              </a:pathLst>
            </a:custGeom>
            <a:ln w="0" cap="sq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36D2A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pl-PL"/>
            </a:p>
          </p:txBody>
        </p:sp>
        <p:sp>
          <p:nvSpPr>
            <p:cNvPr id="25" name="Shape 786"/>
            <p:cNvSpPr/>
            <p:nvPr/>
          </p:nvSpPr>
          <p:spPr>
            <a:xfrm>
              <a:off x="2691295" y="2720086"/>
              <a:ext cx="210312" cy="473037"/>
            </a:xfrm>
            <a:custGeom>
              <a:avLst/>
              <a:gdLst/>
              <a:ahLst/>
              <a:cxnLst/>
              <a:rect l="0" t="0" r="0" b="0"/>
              <a:pathLst>
                <a:path w="210312" h="473037">
                  <a:moveTo>
                    <a:pt x="210312" y="127356"/>
                  </a:moveTo>
                  <a:lnTo>
                    <a:pt x="156985" y="122796"/>
                  </a:lnTo>
                  <a:lnTo>
                    <a:pt x="123457" y="473037"/>
                  </a:lnTo>
                  <a:lnTo>
                    <a:pt x="19812" y="463944"/>
                  </a:lnTo>
                  <a:lnTo>
                    <a:pt x="53340" y="112205"/>
                  </a:lnTo>
                  <a:lnTo>
                    <a:pt x="0" y="107645"/>
                  </a:lnTo>
                  <a:lnTo>
                    <a:pt x="115824" y="0"/>
                  </a:lnTo>
                  <a:lnTo>
                    <a:pt x="210312" y="127356"/>
                  </a:lnTo>
                  <a:close/>
                </a:path>
              </a:pathLst>
            </a:custGeom>
            <a:ln w="9119" cap="sq">
              <a:miter lim="127000"/>
            </a:ln>
          </p:spPr>
          <p:style>
            <a:lnRef idx="1">
              <a:srgbClr val="000000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pl-PL"/>
            </a:p>
          </p:txBody>
        </p:sp>
        <p:sp>
          <p:nvSpPr>
            <p:cNvPr id="26" name="Shape 787"/>
            <p:cNvSpPr/>
            <p:nvPr/>
          </p:nvSpPr>
          <p:spPr>
            <a:xfrm>
              <a:off x="3544786" y="2469908"/>
              <a:ext cx="562381" cy="344183"/>
            </a:xfrm>
            <a:custGeom>
              <a:avLst/>
              <a:gdLst/>
              <a:ahLst/>
              <a:cxnLst/>
              <a:rect l="0" t="0" r="0" b="0"/>
              <a:pathLst>
                <a:path w="562381" h="344183">
                  <a:moveTo>
                    <a:pt x="181368" y="0"/>
                  </a:moveTo>
                  <a:lnTo>
                    <a:pt x="158496" y="47003"/>
                  </a:lnTo>
                  <a:lnTo>
                    <a:pt x="562381" y="250178"/>
                  </a:lnTo>
                  <a:lnTo>
                    <a:pt x="515124" y="344183"/>
                  </a:lnTo>
                  <a:lnTo>
                    <a:pt x="111252" y="139497"/>
                  </a:lnTo>
                  <a:lnTo>
                    <a:pt x="86855" y="186487"/>
                  </a:lnTo>
                  <a:lnTo>
                    <a:pt x="0" y="24270"/>
                  </a:lnTo>
                  <a:lnTo>
                    <a:pt x="181368" y="0"/>
                  </a:lnTo>
                  <a:close/>
                </a:path>
              </a:pathLst>
            </a:custGeom>
            <a:ln w="0" cap="sq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36D2A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pl-PL"/>
            </a:p>
          </p:txBody>
        </p:sp>
        <p:sp>
          <p:nvSpPr>
            <p:cNvPr id="27" name="Shape 788"/>
            <p:cNvSpPr/>
            <p:nvPr/>
          </p:nvSpPr>
          <p:spPr>
            <a:xfrm>
              <a:off x="3544786" y="2469908"/>
              <a:ext cx="562381" cy="344183"/>
            </a:xfrm>
            <a:custGeom>
              <a:avLst/>
              <a:gdLst/>
              <a:ahLst/>
              <a:cxnLst/>
              <a:rect l="0" t="0" r="0" b="0"/>
              <a:pathLst>
                <a:path w="562381" h="344183">
                  <a:moveTo>
                    <a:pt x="181368" y="0"/>
                  </a:moveTo>
                  <a:lnTo>
                    <a:pt x="158496" y="47003"/>
                  </a:lnTo>
                  <a:lnTo>
                    <a:pt x="562381" y="250178"/>
                  </a:lnTo>
                  <a:lnTo>
                    <a:pt x="515124" y="344183"/>
                  </a:lnTo>
                  <a:lnTo>
                    <a:pt x="111252" y="139497"/>
                  </a:lnTo>
                  <a:lnTo>
                    <a:pt x="86855" y="186487"/>
                  </a:lnTo>
                  <a:lnTo>
                    <a:pt x="0" y="24270"/>
                  </a:lnTo>
                  <a:lnTo>
                    <a:pt x="181368" y="0"/>
                  </a:lnTo>
                  <a:close/>
                </a:path>
              </a:pathLst>
            </a:custGeom>
            <a:ln w="9119" cap="sq">
              <a:miter lim="127000"/>
            </a:ln>
          </p:spPr>
          <p:style>
            <a:lnRef idx="1">
              <a:srgbClr val="000000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pl-PL"/>
            </a:p>
          </p:txBody>
        </p:sp>
        <p:sp>
          <p:nvSpPr>
            <p:cNvPr id="28" name="Shape 789"/>
            <p:cNvSpPr/>
            <p:nvPr/>
          </p:nvSpPr>
          <p:spPr>
            <a:xfrm>
              <a:off x="3672802" y="2115134"/>
              <a:ext cx="570001" cy="207721"/>
            </a:xfrm>
            <a:custGeom>
              <a:avLst/>
              <a:gdLst/>
              <a:ahLst/>
              <a:cxnLst/>
              <a:rect l="0" t="0" r="0" b="0"/>
              <a:pathLst>
                <a:path w="570001" h="207721">
                  <a:moveTo>
                    <a:pt x="143269" y="0"/>
                  </a:moveTo>
                  <a:lnTo>
                    <a:pt x="143269" y="51562"/>
                  </a:lnTo>
                  <a:lnTo>
                    <a:pt x="570001" y="51562"/>
                  </a:lnTo>
                  <a:lnTo>
                    <a:pt x="570001" y="156172"/>
                  </a:lnTo>
                  <a:lnTo>
                    <a:pt x="143269" y="156172"/>
                  </a:lnTo>
                  <a:lnTo>
                    <a:pt x="143269" y="207721"/>
                  </a:lnTo>
                  <a:lnTo>
                    <a:pt x="0" y="103099"/>
                  </a:lnTo>
                  <a:lnTo>
                    <a:pt x="143269" y="0"/>
                  </a:lnTo>
                  <a:close/>
                </a:path>
              </a:pathLst>
            </a:custGeom>
            <a:ln w="0" cap="sq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36D2A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pl-PL"/>
            </a:p>
          </p:txBody>
        </p:sp>
        <p:sp>
          <p:nvSpPr>
            <p:cNvPr id="29" name="Shape 790"/>
            <p:cNvSpPr/>
            <p:nvPr/>
          </p:nvSpPr>
          <p:spPr>
            <a:xfrm>
              <a:off x="3672802" y="2115134"/>
              <a:ext cx="570001" cy="207721"/>
            </a:xfrm>
            <a:custGeom>
              <a:avLst/>
              <a:gdLst/>
              <a:ahLst/>
              <a:cxnLst/>
              <a:rect l="0" t="0" r="0" b="0"/>
              <a:pathLst>
                <a:path w="570001" h="207721">
                  <a:moveTo>
                    <a:pt x="143269" y="0"/>
                  </a:moveTo>
                  <a:lnTo>
                    <a:pt x="143269" y="51562"/>
                  </a:lnTo>
                  <a:lnTo>
                    <a:pt x="570001" y="51562"/>
                  </a:lnTo>
                  <a:lnTo>
                    <a:pt x="570001" y="156172"/>
                  </a:lnTo>
                  <a:lnTo>
                    <a:pt x="143269" y="156172"/>
                  </a:lnTo>
                  <a:lnTo>
                    <a:pt x="143269" y="207721"/>
                  </a:lnTo>
                  <a:lnTo>
                    <a:pt x="0" y="103099"/>
                  </a:lnTo>
                  <a:lnTo>
                    <a:pt x="143269" y="0"/>
                  </a:lnTo>
                  <a:close/>
                </a:path>
              </a:pathLst>
            </a:custGeom>
            <a:ln w="9119" cap="sq">
              <a:miter lim="127000"/>
            </a:ln>
          </p:spPr>
          <p:style>
            <a:lnRef idx="1">
              <a:srgbClr val="000000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pl-PL"/>
            </a:p>
          </p:txBody>
        </p:sp>
        <p:sp>
          <p:nvSpPr>
            <p:cNvPr id="30" name="Rectangle 853"/>
            <p:cNvSpPr/>
            <p:nvPr/>
          </p:nvSpPr>
          <p:spPr>
            <a:xfrm>
              <a:off x="1214158" y="1238719"/>
              <a:ext cx="1678138" cy="135601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pl-PL" sz="900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Zewnętrzne</a:t>
              </a:r>
              <a:r>
                <a:rPr lang="pl-PL" sz="900" spc="-15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pl-PL" sz="900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sieci</a:t>
              </a:r>
              <a:r>
                <a:rPr lang="pl-PL" sz="900" spc="-15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pl-PL" sz="900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i</a:t>
              </a:r>
              <a:r>
                <a:rPr lang="pl-PL" sz="900" spc="-15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pl-PL" sz="900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badania</a:t>
              </a:r>
              <a:endParaRPr lang="pl-PL" sz="1000">
                <a:solidFill>
                  <a:srgbClr val="21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1" name="Rectangle 854"/>
            <p:cNvSpPr/>
            <p:nvPr/>
          </p:nvSpPr>
          <p:spPr>
            <a:xfrm>
              <a:off x="4093181" y="2917524"/>
              <a:ext cx="2279221" cy="13560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pl-PL" sz="900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Stowarzyszenia</a:t>
              </a:r>
              <a:r>
                <a:rPr lang="pl-PL" sz="900" spc="-15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pl-PL" sz="900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ochrony</a:t>
              </a:r>
              <a:r>
                <a:rPr lang="pl-PL" sz="900" spc="-15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pl-PL" sz="900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środowiska</a:t>
              </a:r>
              <a:endParaRPr lang="pl-PL" sz="1000">
                <a:solidFill>
                  <a:srgbClr val="21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2" name="Rectangle 855"/>
            <p:cNvSpPr/>
            <p:nvPr/>
          </p:nvSpPr>
          <p:spPr>
            <a:xfrm>
              <a:off x="2313508" y="2039873"/>
              <a:ext cx="1319779" cy="209533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pl-PL" sz="1500" b="1" i="1">
                  <a:solidFill>
                    <a:srgbClr val="9538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Lokalna</a:t>
              </a:r>
              <a:r>
                <a:rPr lang="pl-PL" sz="1500" b="1" i="1" spc="-130">
                  <a:solidFill>
                    <a:srgbClr val="9538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pl-PL" sz="1500" b="1" i="1">
                  <a:solidFill>
                    <a:srgbClr val="9538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grupa</a:t>
              </a:r>
              <a:r>
                <a:rPr lang="pl-PL" sz="1500" b="1" i="1" spc="-130">
                  <a:solidFill>
                    <a:srgbClr val="9538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endParaRPr lang="pl-PL" sz="1000">
                <a:solidFill>
                  <a:srgbClr val="21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3" name="Rectangle 856"/>
            <p:cNvSpPr/>
            <p:nvPr/>
          </p:nvSpPr>
          <p:spPr>
            <a:xfrm>
              <a:off x="2483720" y="2268473"/>
              <a:ext cx="831544" cy="209533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pl-PL" sz="1500" b="1" i="1">
                  <a:solidFill>
                    <a:srgbClr val="9538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działania</a:t>
              </a:r>
              <a:endParaRPr lang="pl-PL" sz="1000">
                <a:solidFill>
                  <a:srgbClr val="21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pic>
          <p:nvPicPr>
            <p:cNvPr id="34" name="Picture 858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184823" y="95479"/>
              <a:ext cx="2159662" cy="461924"/>
            </a:xfrm>
            <a:prstGeom prst="rect">
              <a:avLst/>
            </a:prstGeom>
          </p:spPr>
        </p:pic>
        <p:pic>
          <p:nvPicPr>
            <p:cNvPr id="35" name="Picture 860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2338235" y="95479"/>
              <a:ext cx="2158025" cy="461924"/>
            </a:xfrm>
            <a:prstGeom prst="rect">
              <a:avLst/>
            </a:prstGeom>
          </p:spPr>
        </p:pic>
        <p:pic>
          <p:nvPicPr>
            <p:cNvPr id="36" name="Picture 20623"/>
            <p:cNvPicPr/>
            <p:nvPr/>
          </p:nvPicPr>
          <p:blipFill>
            <a:blip r:embed="rId4"/>
            <a:stretch>
              <a:fillRect/>
            </a:stretch>
          </p:blipFill>
          <p:spPr>
            <a:xfrm>
              <a:off x="4489056" y="94285"/>
              <a:ext cx="865632" cy="463296"/>
            </a:xfrm>
            <a:prstGeom prst="rect">
              <a:avLst/>
            </a:prstGeom>
          </p:spPr>
        </p:pic>
        <p:sp>
          <p:nvSpPr>
            <p:cNvPr id="37" name="Rectangle 864"/>
            <p:cNvSpPr/>
            <p:nvPr/>
          </p:nvSpPr>
          <p:spPr>
            <a:xfrm>
              <a:off x="2762568" y="203237"/>
              <a:ext cx="3025077" cy="285627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pl-PL" sz="1900" b="1" spc="95">
                  <a:solidFill>
                    <a:srgbClr val="FEE0C5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Lokalna</a:t>
              </a:r>
              <a:r>
                <a:rPr lang="pl-PL" sz="1900" b="1" spc="-30">
                  <a:solidFill>
                    <a:srgbClr val="FEE0C5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pl-PL" sz="1900" b="1" spc="95">
                  <a:solidFill>
                    <a:srgbClr val="FEE0C5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grupa</a:t>
              </a:r>
              <a:r>
                <a:rPr lang="pl-PL" sz="1900" b="1" spc="-30">
                  <a:solidFill>
                    <a:srgbClr val="FEE0C5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pl-PL" sz="1900" b="1" spc="95">
                  <a:solidFill>
                    <a:srgbClr val="FEE0C5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działania</a:t>
              </a:r>
              <a:endParaRPr lang="pl-PL" sz="1000">
                <a:solidFill>
                  <a:srgbClr val="21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8" name="Rectangle 865"/>
            <p:cNvSpPr/>
            <p:nvPr/>
          </p:nvSpPr>
          <p:spPr>
            <a:xfrm>
              <a:off x="4104665" y="1032865"/>
              <a:ext cx="1920183" cy="135601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pl-PL" sz="900" spc="-10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Organizacje</a:t>
              </a:r>
              <a:r>
                <a:rPr lang="pl-PL" sz="900" spc="-30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pl-PL" sz="900" spc="-10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i</a:t>
              </a:r>
              <a:r>
                <a:rPr lang="pl-PL" sz="900" spc="-30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pl-PL" sz="900" spc="-10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związki</a:t>
              </a:r>
              <a:r>
                <a:rPr lang="pl-PL" sz="900" spc="-30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pl-PL" sz="900" spc="-10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zawodowe</a:t>
              </a:r>
              <a:r>
                <a:rPr lang="pl-PL" sz="900" spc="-20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endParaRPr lang="pl-PL" sz="1000">
                <a:solidFill>
                  <a:srgbClr val="21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9" name="Rectangle 18271"/>
            <p:cNvSpPr/>
            <p:nvPr/>
          </p:nvSpPr>
          <p:spPr>
            <a:xfrm>
              <a:off x="3784405" y="1170026"/>
              <a:ext cx="41015" cy="13560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pl-PL" sz="900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(</a:t>
              </a:r>
              <a:endParaRPr lang="pl-PL" sz="1000">
                <a:solidFill>
                  <a:srgbClr val="21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0" name="Rectangle 18272"/>
            <p:cNvSpPr/>
            <p:nvPr/>
          </p:nvSpPr>
          <p:spPr>
            <a:xfrm>
              <a:off x="3814157" y="1170026"/>
              <a:ext cx="2732520" cy="13560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pl-PL" sz="900" spc="-10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reprezentujące</a:t>
              </a:r>
              <a:r>
                <a:rPr lang="pl-PL" sz="900" spc="-30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pl-PL" sz="900" spc="-10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rolników,</a:t>
              </a:r>
              <a:r>
                <a:rPr lang="pl-PL" sz="900" spc="-30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pl-PL" sz="900" spc="-10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zawody</a:t>
              </a:r>
              <a:r>
                <a:rPr lang="pl-PL" sz="900" spc="-30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pl-PL" sz="900" spc="-10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niezwiązane</a:t>
              </a:r>
              <a:r>
                <a:rPr lang="pl-PL" sz="900" spc="-20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endParaRPr lang="pl-PL" sz="1000">
                <a:solidFill>
                  <a:srgbClr val="21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1" name="Rectangle 867"/>
            <p:cNvSpPr/>
            <p:nvPr/>
          </p:nvSpPr>
          <p:spPr>
            <a:xfrm>
              <a:off x="3971866" y="1307185"/>
              <a:ext cx="2242812" cy="135601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pl-PL" sz="900" spc="-10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z</a:t>
              </a:r>
              <a:r>
                <a:rPr lang="pl-PL" sz="900" spc="-30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pl-PL" sz="900" spc="-10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rolnictwem</a:t>
              </a:r>
              <a:r>
                <a:rPr lang="pl-PL" sz="900" spc="-30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pl-PL" sz="900" spc="-10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i</a:t>
              </a:r>
              <a:r>
                <a:rPr lang="pl-PL" sz="900" spc="-30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pl-PL" sz="900" spc="-10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mikroprzedsiębiorstwa)</a:t>
              </a:r>
              <a:endParaRPr lang="pl-PL" sz="1000">
                <a:solidFill>
                  <a:srgbClr val="21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2" name="Rectangle 868"/>
            <p:cNvSpPr/>
            <p:nvPr/>
          </p:nvSpPr>
          <p:spPr>
            <a:xfrm>
              <a:off x="4365003" y="2110943"/>
              <a:ext cx="1947562" cy="13560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pl-PL" sz="900" spc="-10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Obywatele,</a:t>
              </a:r>
              <a:r>
                <a:rPr lang="pl-PL" sz="900" spc="-20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pl-PL" sz="900" spc="-10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ludność</a:t>
              </a:r>
              <a:r>
                <a:rPr lang="pl-PL" sz="900" spc="-20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pl-PL" sz="900" spc="-10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miejscowa </a:t>
              </a:r>
              <a:endParaRPr lang="pl-PL" sz="1000">
                <a:solidFill>
                  <a:srgbClr val="21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3" name="Rectangle 869"/>
            <p:cNvSpPr/>
            <p:nvPr/>
          </p:nvSpPr>
          <p:spPr>
            <a:xfrm>
              <a:off x="4611022" y="2248102"/>
              <a:ext cx="1260846" cy="135601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pl-PL" sz="900" spc="-10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i</a:t>
              </a:r>
              <a:r>
                <a:rPr lang="pl-PL" sz="900" spc="-20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pl-PL" sz="900" spc="-10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lokalne</a:t>
              </a:r>
              <a:r>
                <a:rPr lang="pl-PL" sz="900" spc="-20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pl-PL" sz="900" spc="-10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organizacje</a:t>
              </a:r>
              <a:endParaRPr lang="pl-PL" sz="1000">
                <a:solidFill>
                  <a:srgbClr val="21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4" name="Rectangle 870"/>
            <p:cNvSpPr/>
            <p:nvPr/>
          </p:nvSpPr>
          <p:spPr>
            <a:xfrm>
              <a:off x="1988957" y="3330032"/>
              <a:ext cx="2098927" cy="135601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pl-PL" sz="900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Lokalne</a:t>
              </a:r>
              <a:r>
                <a:rPr lang="pl-PL" sz="900" spc="-15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pl-PL" sz="900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instytucje</a:t>
              </a:r>
              <a:r>
                <a:rPr lang="pl-PL" sz="900" spc="-15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pl-PL" sz="900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i</a:t>
              </a:r>
              <a:r>
                <a:rPr lang="pl-PL" sz="900" spc="-15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pl-PL" sz="900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administracja</a:t>
              </a:r>
              <a:endParaRPr lang="pl-PL" sz="1000">
                <a:solidFill>
                  <a:srgbClr val="21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5" name="Rectangle 871"/>
            <p:cNvSpPr/>
            <p:nvPr/>
          </p:nvSpPr>
          <p:spPr>
            <a:xfrm>
              <a:off x="643406" y="2478864"/>
              <a:ext cx="1034033" cy="13560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pl-PL" sz="900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Dostawcy</a:t>
              </a:r>
              <a:r>
                <a:rPr lang="pl-PL" sz="900" spc="-15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pl-PL" sz="900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usług</a:t>
              </a:r>
              <a:r>
                <a:rPr lang="pl-PL" sz="900" spc="-15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endParaRPr lang="pl-PL" sz="1000">
                <a:solidFill>
                  <a:srgbClr val="21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6" name="Rectangle 872"/>
            <p:cNvSpPr/>
            <p:nvPr/>
          </p:nvSpPr>
          <p:spPr>
            <a:xfrm>
              <a:off x="722159" y="2616023"/>
              <a:ext cx="824551" cy="135601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pl-PL" sz="900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kulturalnych</a:t>
              </a:r>
              <a:r>
                <a:rPr lang="pl-PL" sz="900" spc="-15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endParaRPr lang="pl-PL" sz="1000">
                <a:solidFill>
                  <a:srgbClr val="21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7" name="Rectangle 873"/>
            <p:cNvSpPr/>
            <p:nvPr/>
          </p:nvSpPr>
          <p:spPr>
            <a:xfrm>
              <a:off x="699527" y="2753183"/>
              <a:ext cx="852523" cy="13560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pl-PL" sz="900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i</a:t>
              </a:r>
              <a:r>
                <a:rPr lang="pl-PL" sz="900" spc="-15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pl-PL" sz="900">
                  <a:solidFill>
                    <a:srgbClr val="211F1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społecznych</a:t>
              </a:r>
              <a:endParaRPr lang="pl-PL" sz="1000">
                <a:solidFill>
                  <a:srgbClr val="21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04112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80528" y="0"/>
            <a:ext cx="9324527" cy="6993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9443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55576" y="332656"/>
            <a:ext cx="6347715" cy="5400600"/>
          </a:xfrm>
        </p:spPr>
        <p:txBody>
          <a:bodyPr>
            <a:normAutofit fontScale="90000"/>
          </a:bodyPr>
          <a:lstStyle/>
          <a:p>
            <a:pPr algn="ctr"/>
            <a:r>
              <a:rPr lang="pl-PL" b="1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pl-PL" b="1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pl-PL" b="1" dirty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pl-PL" b="1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pl-PL" b="1" dirty="0" smtClean="0">
                <a:solidFill>
                  <a:schemeClr val="accent2">
                    <a:lumMod val="50000"/>
                  </a:schemeClr>
                </a:solidFill>
              </a:rPr>
              <a:t>Lokalna Strategia Rozwoju</a:t>
            </a:r>
            <a:br>
              <a:rPr lang="pl-PL" b="1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pl-PL" b="1" dirty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pl-PL" b="1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pl-PL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pl-PL" sz="3600" b="1" dirty="0" smtClean="0">
                <a:solidFill>
                  <a:schemeClr val="accent2">
                    <a:lumMod val="50000"/>
                  </a:schemeClr>
                </a:solidFill>
              </a:rPr>
              <a:t>– opracowana z udziałem społeczności lokalnej, odwołuje się do lokalnych uwarunkowań </a:t>
            </a:r>
            <a:br>
              <a:rPr lang="pl-PL" sz="3600" b="1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pl-PL" sz="3600" b="1" dirty="0" smtClean="0">
                <a:solidFill>
                  <a:schemeClr val="accent2">
                    <a:lumMod val="50000"/>
                  </a:schemeClr>
                </a:solidFill>
              </a:rPr>
              <a:t>i zasobów, bierze pod uwagę kwestie związane z wykluczeniem społecznym, ubóstwem a także środowiskowo-klimatyczne</a:t>
            </a:r>
            <a:endParaRPr lang="pl-PL" sz="36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2374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seta">
  <a:themeElements>
    <a:clrScheme name="Fas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s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1565</TotalTime>
  <Words>770</Words>
  <Application>Microsoft Office PowerPoint</Application>
  <PresentationFormat>Pokaz na ekranie (4:3)</PresentationFormat>
  <Paragraphs>95</Paragraphs>
  <Slides>30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30</vt:i4>
      </vt:variant>
    </vt:vector>
  </HeadingPairs>
  <TitlesOfParts>
    <vt:vector size="35" baseType="lpstr">
      <vt:lpstr>Arial</vt:lpstr>
      <vt:lpstr>Calibri</vt:lpstr>
      <vt:lpstr>Trebuchet MS</vt:lpstr>
      <vt:lpstr>Wingdings 3</vt:lpstr>
      <vt:lpstr>Faseta</vt:lpstr>
      <vt:lpstr>GNIEZNO, KLESZCZEWO, KŁECKO, ŁUBOWO,  POBIEDZISKA I SWARZĘDZ</vt:lpstr>
      <vt:lpstr>Historia podejścia Leader</vt:lpstr>
      <vt:lpstr>Prezentacja programu PowerPoint</vt:lpstr>
      <vt:lpstr>Historia podejścia Leader</vt:lpstr>
      <vt:lpstr>Prezentacja programu PowerPoint</vt:lpstr>
      <vt:lpstr>LGD – PATRENRSTWO TRÓJSEKTOROWE (sektor publiczny, gospodarczy  i społeczny)</vt:lpstr>
      <vt:lpstr>Prezentacja programu PowerPoint</vt:lpstr>
      <vt:lpstr>Prezentacja programu PowerPoint</vt:lpstr>
      <vt:lpstr>  Lokalna Strategia Rozwoju   – opracowana z udziałem społeczności lokalnej, odwołuje się do lokalnych uwarunkowań  i zasobów, bierze pod uwagę kwestie związane z wykluczeniem społecznym, ubóstwem a także środowiskowo-klimatyczne</vt:lpstr>
      <vt:lpstr> Do realizacji celów przekrojowych w zakresie ochrony środowiska i klimatu przyczynią się inwestycje  w rozwój ogólnodostępnej  i niekomercyjnej infrastruktury turystycznej, rekreacyjnej, kulturalnej, zachowanie dziedzictwa lokalnego</vt:lpstr>
      <vt:lpstr>  W ramach Leadera wspierane będą operacje mające na celu:</vt:lpstr>
      <vt:lpstr>1) Wzmocnienie kapitału społecznego, w tym  z wykorzystaniem rozwiązań innowacyjnych  i wspieranie partycypacji społeczności lokalnej  w realizacji LSR; </vt:lpstr>
      <vt:lpstr> Zakładanie działalności gospodarczej i rozwój przedsiębiorczości (wykluczone świadczenie usług rolniczych, przetwórstwo ryb, mięczaków i skorupiaków, działalność przekraczająca swoją skalą LSR – górnictwo, transport kolejowy, itp.) </vt:lpstr>
      <vt:lpstr>3) Dywersyfikację źródeł dochodu, w tym tworzenie  i rozwój inkubatorów przetwórstwa lokalnego tj. infrastruktury służącej przetwarzaniu produktów rolnych w celu udostępniania jej lokalnym producentom</vt:lpstr>
      <vt:lpstr>4) Podnoszenie kompetencji osób z obszaru LSR w powiązaniu z zakładaniem działalności gospodarczej, rozwojem przedsiębiorczości lub dywersyfikacją źródeł dochodów, w szczególności rolników i osób długotrwale pozostających bez pracy, </vt:lpstr>
      <vt:lpstr>5) Podnoszenie wiedzy społeczności lokalnej w zakresie ochrony środowiska, zmian klimatycznych a także innowacji  6) Rozwój produktów lokalnych,  7) Rozwój rynków zbytu,  z wyłączeniem targowisk,  8) zachowanie dziedzictwa lokalnego, </vt:lpstr>
      <vt:lpstr>9) Rozwój ogólnodostępnej  i niekomercyjnej infrastruktury turystycznej, rekreacyjnej lub kulturalnej   </vt:lpstr>
      <vt:lpstr>10) Rozwój infrastruktury drogowej gwarantującej spójność terytorialną w zakresie włączenia społecznego</vt:lpstr>
      <vt:lpstr>Wspierane mają być operacje z zakresu małego przetwórstwa oraz tworzenie sieci w zakresie utworzenia krótkich łańcuchów dostaw i rynków lokalnych oraz działań promocyjnych i marketingowych</vt:lpstr>
      <vt:lpstr>Realizowane mają być operacje w zakresie szeroko pojętej przedsiębiorczości, w tym aktywizowanie bezrobotnych, grup defaworyzowanych, współpraca z przedsiębiorcami w celu identyfikowania potencjalnych możliwości zatrudnienia, sieciowanie. </vt:lpstr>
      <vt:lpstr>Realizowane mają być operacje w zakresie wykorzystania technologii informacyjnych w rozwoju pozarolniczych miejsc pracy czy udostępniania zasobów kulturowych, przyrodniczych i turystycznych obszarów wiejskich. </vt:lpstr>
      <vt:lpstr>Wdrażanie lokalnych strategii rozwoju</vt:lpstr>
      <vt:lpstr>Prezentacja programu PowerPoint</vt:lpstr>
      <vt:lpstr>Beneficjenci</vt:lpstr>
      <vt:lpstr>Beneficjenci</vt:lpstr>
      <vt:lpstr>Kryteria wyboru</vt:lpstr>
      <vt:lpstr>Limity i wysokość wsparcia</vt:lpstr>
      <vt:lpstr>Limity i wysokość wsparcia</vt:lpstr>
      <vt:lpstr>Istotne</vt:lpstr>
      <vt:lpstr>Istotne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DZIAŁANIE LEADER 2014-2020</dc:title>
  <dc:creator>Tomek_Z580</dc:creator>
  <cp:lastModifiedBy>Lenovo</cp:lastModifiedBy>
  <cp:revision>82</cp:revision>
  <dcterms:created xsi:type="dcterms:W3CDTF">2014-09-08T06:45:15Z</dcterms:created>
  <dcterms:modified xsi:type="dcterms:W3CDTF">2015-02-09T11:21:21Z</dcterms:modified>
</cp:coreProperties>
</file>